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  <p:sldMasterId id="2147483688" r:id="rId6"/>
  </p:sldMasterIdLst>
  <p:notesMasterIdLst>
    <p:notesMasterId r:id="rId33"/>
  </p:notesMasterIdLst>
  <p:sldIdLst>
    <p:sldId id="261" r:id="rId7"/>
    <p:sldId id="1173" r:id="rId8"/>
    <p:sldId id="371" r:id="rId9"/>
    <p:sldId id="369" r:id="rId10"/>
    <p:sldId id="1169" r:id="rId11"/>
    <p:sldId id="1170" r:id="rId12"/>
    <p:sldId id="367" r:id="rId13"/>
    <p:sldId id="302" r:id="rId14"/>
    <p:sldId id="1165" r:id="rId15"/>
    <p:sldId id="295" r:id="rId16"/>
    <p:sldId id="1168" r:id="rId17"/>
    <p:sldId id="1167" r:id="rId18"/>
    <p:sldId id="324" r:id="rId19"/>
    <p:sldId id="1171" r:id="rId20"/>
    <p:sldId id="338" r:id="rId21"/>
    <p:sldId id="377" r:id="rId22"/>
    <p:sldId id="1174" r:id="rId23"/>
    <p:sldId id="373" r:id="rId24"/>
    <p:sldId id="375" r:id="rId25"/>
    <p:sldId id="374" r:id="rId26"/>
    <p:sldId id="383" r:id="rId27"/>
    <p:sldId id="399" r:id="rId28"/>
    <p:sldId id="386" r:id="rId29"/>
    <p:sldId id="388" r:id="rId30"/>
    <p:sldId id="389" r:id="rId31"/>
    <p:sldId id="1172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531" userDrawn="1">
          <p15:clr>
            <a:srgbClr val="A4A3A4"/>
          </p15:clr>
        </p15:guide>
        <p15:guide id="4" orient="horz" pos="735" userDrawn="1">
          <p15:clr>
            <a:srgbClr val="A4A3A4"/>
          </p15:clr>
        </p15:guide>
        <p15:guide id="5" pos="2653" userDrawn="1">
          <p15:clr>
            <a:srgbClr val="A4A3A4"/>
          </p15:clr>
        </p15:guide>
        <p15:guide id="6" pos="5216" userDrawn="1">
          <p15:clr>
            <a:srgbClr val="A4A3A4"/>
          </p15:clr>
        </p15:guide>
        <p15:guide id="7" pos="3129" userDrawn="1">
          <p15:clr>
            <a:srgbClr val="A4A3A4"/>
          </p15:clr>
        </p15:guide>
        <p15:guide id="8" pos="4150" userDrawn="1">
          <p15:clr>
            <a:srgbClr val="A4A3A4"/>
          </p15:clr>
        </p15:guide>
        <p15:guide id="9" pos="6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har" initials="BM" lastIdx="6" clrIdx="0">
    <p:extLst>
      <p:ext uri="{19B8F6BF-5375-455C-9EA6-DF929625EA0E}">
        <p15:presenceInfo xmlns:p15="http://schemas.microsoft.com/office/powerpoint/2012/main" userId="Bah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CAC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636200-B268-4E77-B25C-E97857F4F471}" v="3" dt="2019-10-29T09:22:14.593"/>
  </p1510:revLst>
</p1510:revInfo>
</file>

<file path=ppt/tableStyles.xml><?xml version="1.0" encoding="utf-8"?>
<a:tblStyleLst xmlns:a="http://schemas.openxmlformats.org/drawingml/2006/main" def="{BFEA419B-BCDB-4C27-8AB2-1E94C2BD932B}">
  <a:tblStyle styleId="{BFEA419B-BCDB-4C27-8AB2-1E94C2BD932B}" styleName="Elsevier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0" cmpd="sng">
              <a:solidFill>
                <a:schemeClr val="lt1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0" cmpd="sng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127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12700" cmpd="sng">
              <a:solidFill>
                <a:srgbClr val="FF6C00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89239" autoAdjust="0"/>
  </p:normalViewPr>
  <p:slideViewPr>
    <p:cSldViewPr snapToGrid="0" showGuides="1">
      <p:cViewPr varScale="1">
        <p:scale>
          <a:sx n="80" d="100"/>
          <a:sy n="80" d="100"/>
        </p:scale>
        <p:origin x="1050" y="78"/>
      </p:cViewPr>
      <p:guideLst>
        <p:guide orient="horz" pos="1620"/>
        <p:guide pos="2880"/>
        <p:guide orient="horz" pos="531"/>
        <p:guide orient="horz" pos="735"/>
        <p:guide pos="2653"/>
        <p:guide pos="5216"/>
        <p:guide pos="3129"/>
        <p:guide pos="4150"/>
        <p:guide pos="6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2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ca-Zając, Katarzyna (ELS-WRO)" userId="962c7dfc-0d5b-4cc9-88e5-a659e227383b" providerId="ADAL" clId="{204E825B-A1F9-4A5C-971D-4BD2B821C3D7}"/>
    <pc:docChg chg="modSld">
      <pc:chgData name="Gaca-Zając, Katarzyna (ELS-WRO)" userId="962c7dfc-0d5b-4cc9-88e5-a659e227383b" providerId="ADAL" clId="{204E825B-A1F9-4A5C-971D-4BD2B821C3D7}" dt="2019-10-29T09:22:14.593" v="7"/>
      <pc:docMkLst>
        <pc:docMk/>
      </pc:docMkLst>
      <pc:sldChg chg="modSp">
        <pc:chgData name="Gaca-Zając, Katarzyna (ELS-WRO)" userId="962c7dfc-0d5b-4cc9-88e5-a659e227383b" providerId="ADAL" clId="{204E825B-A1F9-4A5C-971D-4BD2B821C3D7}" dt="2019-10-29T09:20:51.612" v="1" actId="403"/>
        <pc:sldMkLst>
          <pc:docMk/>
          <pc:sldMk cId="3612023791" sldId="261"/>
        </pc:sldMkLst>
        <pc:spChg chg="mod">
          <ac:chgData name="Gaca-Zając, Katarzyna (ELS-WRO)" userId="962c7dfc-0d5b-4cc9-88e5-a659e227383b" providerId="ADAL" clId="{204E825B-A1F9-4A5C-971D-4BD2B821C3D7}" dt="2019-10-29T09:20:48.093" v="0" actId="404"/>
          <ac:spMkLst>
            <pc:docMk/>
            <pc:sldMk cId="3612023791" sldId="261"/>
            <ac:spMk id="5" creationId="{00000000-0000-0000-0000-000000000000}"/>
          </ac:spMkLst>
        </pc:spChg>
        <pc:spChg chg="mod">
          <ac:chgData name="Gaca-Zając, Katarzyna (ELS-WRO)" userId="962c7dfc-0d5b-4cc9-88e5-a659e227383b" providerId="ADAL" clId="{204E825B-A1F9-4A5C-971D-4BD2B821C3D7}" dt="2019-10-29T09:20:51.612" v="1" actId="403"/>
          <ac:spMkLst>
            <pc:docMk/>
            <pc:sldMk cId="3612023791" sldId="261"/>
            <ac:spMk id="6" creationId="{00000000-0000-0000-0000-000000000000}"/>
          </ac:spMkLst>
        </pc:spChg>
      </pc:sldChg>
      <pc:sldChg chg="modTransition">
        <pc:chgData name="Gaca-Zając, Katarzyna (ELS-WRO)" userId="962c7dfc-0d5b-4cc9-88e5-a659e227383b" providerId="ADAL" clId="{204E825B-A1F9-4A5C-971D-4BD2B821C3D7}" dt="2019-10-29T09:22:14.593" v="7"/>
        <pc:sldMkLst>
          <pc:docMk/>
          <pc:sldMk cId="1495751528" sldId="302"/>
        </pc:sldMkLst>
      </pc:sldChg>
      <pc:sldChg chg="modSp modAnim">
        <pc:chgData name="Gaca-Zając, Katarzyna (ELS-WRO)" userId="962c7dfc-0d5b-4cc9-88e5-a659e227383b" providerId="ADAL" clId="{204E825B-A1F9-4A5C-971D-4BD2B821C3D7}" dt="2019-10-29T09:21:18.471" v="5"/>
        <pc:sldMkLst>
          <pc:docMk/>
          <pc:sldMk cId="3793319870" sldId="1173"/>
        </pc:sldMkLst>
        <pc:spChg chg="mod">
          <ac:chgData name="Gaca-Zając, Katarzyna (ELS-WRO)" userId="962c7dfc-0d5b-4cc9-88e5-a659e227383b" providerId="ADAL" clId="{204E825B-A1F9-4A5C-971D-4BD2B821C3D7}" dt="2019-10-29T09:21:14.217" v="4" actId="1076"/>
          <ac:spMkLst>
            <pc:docMk/>
            <pc:sldMk cId="3793319870" sldId="1173"/>
            <ac:spMk id="2" creationId="{2F04D1B9-D9D9-4D06-8D8E-B6F5C0954002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DD4CF-C917-4D69-9374-6EFF2E9F78C3}" type="datetimeFigureOut">
              <a:rPr lang="de-DE" smtClean="0"/>
              <a:t>28.10.2019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43C7B-F938-4CE9-A268-32817172635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874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upturnedmicroscope.com/comic/negative-data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pmic.wordpress.com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43C7B-F938-4CE9-A268-32817172635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36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Elsevier has developed APIs that IR managers can leverage to showcase their institutional</a:t>
            </a:r>
            <a:r>
              <a:rPr lang="en-GB" baseline="0" dirty="0"/>
              <a:t> output, increase </a:t>
            </a:r>
            <a:r>
              <a:rPr lang="en-GB" dirty="0"/>
              <a:t>public access and enhance the user experience in three ways:</a:t>
            </a:r>
          </a:p>
          <a:p>
            <a:r>
              <a:rPr lang="en-GB" dirty="0"/>
              <a:t>1) Increase comprehensiveness of coverage of Elsevier-published content by authors from the institution; </a:t>
            </a:r>
          </a:p>
          <a:p>
            <a:r>
              <a:rPr lang="en-GB" dirty="0"/>
              <a:t>2) Help users to access the best available version; and </a:t>
            </a:r>
          </a:p>
          <a:p>
            <a:r>
              <a:rPr lang="en-GB" dirty="0"/>
              <a:t>3) Keep users in the IR, even when reading final articles. </a:t>
            </a:r>
          </a:p>
          <a:p>
            <a:endParaRPr lang="en-US" dirty="0"/>
          </a:p>
          <a:p>
            <a:r>
              <a:rPr lang="en-US" dirty="0"/>
              <a:t>Read more: https://www.elsevier.com/connect/using-the-sciencedirect-api-to-increase-visibility-and-access-to-research-articles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43C7B-F938-4CE9-A268-32817172635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594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Open Data report is a result of a year-long, co-conducted study between Elsevier and the Centre for Science and Technology Studies (CWTS), part of Leiden University, the Netherlands.  The study is based on a complementary methods approach consisting of a quantitative analysis of bibliometric and publication data, a global survey of 1,200 researchers and three case studies including in-depth interviews with key individuals involved in data collection, analysis and deposition in the fields of soil science, human genetics and digital humanities.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996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43C7B-F938-4CE9-A268-32817172635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097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43C7B-F938-4CE9-A268-32817172635B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560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43C7B-F938-4CE9-A268-32817172635B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962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43C7B-F938-4CE9-A268-32817172635B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038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Decision to opt-out lies with the editor. Authors are informed on submission to the journal that this could happen, no option to opt-out. Reviewer also informed on invitation of editor that review will be published openly, but that they can remain anonymous if published. Reports assigned a DOI and published openly, but are not assigned any reuse license (unless gold OA journal).  Pilot included two open access journals, three hybrid journals.</a:t>
            </a:r>
          </a:p>
          <a:p>
            <a:endParaRPr lang="en-GB" dirty="0"/>
          </a:p>
          <a:p>
            <a:r>
              <a:rPr lang="en-GB" sz="1200" dirty="0">
                <a:solidFill>
                  <a:schemeClr val="tx1"/>
                </a:solidFill>
              </a:rPr>
              <a:t>Elsevier uses single-blind and double-blind review process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Forward look data </a:t>
            </a:r>
            <a:r>
              <a:rPr lang="en-GB" sz="1200" dirty="0" err="1">
                <a:solidFill>
                  <a:schemeClr val="tx1"/>
                </a:solidFill>
              </a:rPr>
              <a:t>e.g</a:t>
            </a:r>
            <a:r>
              <a:rPr lang="en-GB" sz="1200" dirty="0">
                <a:solidFill>
                  <a:schemeClr val="tx1"/>
                </a:solidFill>
              </a:rPr>
              <a:t>, </a:t>
            </a:r>
            <a:r>
              <a:rPr lang="en-US" dirty="0"/>
              <a:t>such as #of reviews per article upon acceptance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43C7B-F938-4CE9-A268-32817172635B}" type="slidenum"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94143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</a:t>
            </a:r>
            <a:r>
              <a:rPr lang="en-US" baseline="0" dirty="0"/>
              <a:t> on Elsevier and the TOP guidelines:</a:t>
            </a:r>
          </a:p>
          <a:p>
            <a:r>
              <a:rPr lang="en-US" dirty="0"/>
              <a:t>https://www.elsevier.com/connect/elsevier-supports-top-guidelines-in-ongoing-efforts-to-ensure-research-quality-and-transparency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43C7B-F938-4CE9-A268-32817172635B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426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43C7B-F938-4CE9-A268-32817172635B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031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https://www.elsevier.com/about/press-releases/research-and-journals/elsevier-journals-to-link-published-reports-of-clinical-trials-to-the-registered-study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53565A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53565A"/>
                </a:solidFill>
              </a:rPr>
              <a:t>https://www.elsevier.com/connect/new-journal-will-publish-results-from-all-scientifically-sound-clinical-trials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53565A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53565A"/>
                </a:solidFill>
              </a:rPr>
              <a:t>http://www.alltrials.net/news/elsevier-joins-alltrials/</a:t>
            </a:r>
          </a:p>
          <a:p>
            <a:endParaRPr lang="en-US" dirty="0"/>
          </a:p>
          <a:p>
            <a:r>
              <a:rPr lang="en-US" dirty="0"/>
              <a:t>Illustration from: </a:t>
            </a:r>
            <a:r>
              <a:rPr lang="en-US" dirty="0">
                <a:hlinkClick r:id="rId3"/>
              </a:rPr>
              <a:t>https://theupturnedmicroscope.com/comic/negative-data/</a:t>
            </a:r>
            <a:r>
              <a:rPr lang="en-US" dirty="0"/>
              <a:t> by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Nik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Papageorgiou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43C7B-F938-4CE9-A268-32817172635B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302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43C7B-F938-4CE9-A268-32817172635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83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43C7B-F938-4CE9-A268-32817172635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538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Tutaj można dopowiedzieć o rodzajach umów, jakie podpisujemy.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496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43C7B-F938-4CE9-A268-32817172635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65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292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6411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3C7B-F938-4CE9-A268-32817172635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836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43C7B-F938-4CE9-A268-32817172635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14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for l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solidFill>
            <a:srgbClr val="F2F2F2">
              <a:alpha val="7059"/>
            </a:srgbClr>
          </a:solidFill>
        </p:spPr>
        <p:txBody>
          <a:bodyPr>
            <a:normAutofit/>
          </a:bodyPr>
          <a:lstStyle>
            <a:lvl1pPr marL="0" indent="0" algn="r">
              <a:buNone/>
              <a:defRPr sz="1600" baseline="0"/>
            </a:lvl1pPr>
          </a:lstStyle>
          <a:p>
            <a:r>
              <a:rPr lang="de-DE" dirty="0"/>
              <a:t>Click on icon to select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314" y="1932754"/>
            <a:ext cx="5086333" cy="201059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4400"/>
            </a:lvl1pPr>
          </a:lstStyle>
          <a:p>
            <a:r>
              <a:rPr lang="nl-NL" dirty="0"/>
              <a:t>Click to edit Master title style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2714" y="4450739"/>
            <a:ext cx="5112709" cy="448866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  <a:endParaRPr lang="de-D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592" y="483241"/>
            <a:ext cx="787296" cy="864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/>
            </a:lvl1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421120" y="4675172"/>
            <a:ext cx="2489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3631053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B3A4-7AA6-4BB5-9DAB-3BFB84ECB711}" type="datetime1">
              <a:rPr lang="nl-NL" smtClean="0"/>
              <a:t>28-10-2019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(change with Header &amp; footer button)</a:t>
            </a:r>
            <a:endParaRPr lang="de-D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72580" y="767870"/>
            <a:ext cx="4231218" cy="3561746"/>
          </a:xfr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 b="0"/>
            </a:lvl1pPr>
            <a:lvl2pPr marL="273050" indent="-273050">
              <a:lnSpc>
                <a:spcPts val="2600"/>
              </a:lnSpc>
              <a:spcBef>
                <a:spcPts val="0"/>
              </a:spcBef>
              <a:buFont typeface="+mj-lt"/>
              <a:buAutoNum type="arabicPeriod"/>
              <a:defRPr sz="1800"/>
            </a:lvl2pPr>
            <a:lvl3pPr marL="536575" indent="-171450">
              <a:lnSpc>
                <a:spcPts val="2600"/>
              </a:lnSpc>
              <a:spcBef>
                <a:spcPts val="0"/>
              </a:spcBef>
              <a:defRPr sz="1800"/>
            </a:lvl3pPr>
            <a:lvl4pPr marL="720725" indent="-171450">
              <a:lnSpc>
                <a:spcPts val="2600"/>
              </a:lnSpc>
              <a:spcBef>
                <a:spcPts val="0"/>
              </a:spcBef>
              <a:tabLst/>
              <a:defRPr sz="1800"/>
            </a:lvl4pPr>
            <a:lvl5pPr marL="896938" indent="-171450">
              <a:lnSpc>
                <a:spcPts val="26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de-DE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448301" y="1021557"/>
            <a:ext cx="3227387" cy="27503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Click icon to add chart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580" y="64291"/>
            <a:ext cx="7928508" cy="462759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de-DE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3478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6421120" y="4675172"/>
            <a:ext cx="2489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41862720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D8A3-D733-4627-8E4E-108F9F7BDAD5}" type="datetime1">
              <a:rPr lang="nl-NL" smtClean="0"/>
              <a:t>28-10-2019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(change with Header &amp; footer button)</a:t>
            </a:r>
            <a:endParaRPr lang="de-DE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863600" y="687571"/>
            <a:ext cx="7821082" cy="36478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Click icon to add chart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580" y="64291"/>
            <a:ext cx="7928508" cy="462759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3478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6421120" y="4675172"/>
            <a:ext cx="2489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2831374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AD90-5EF5-4966-8CC9-57299F80E2CB}" type="datetime1">
              <a:rPr lang="nl-NL" smtClean="0"/>
              <a:t>28-10-2019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(change with Header &amp; footer button)</a:t>
            </a:r>
            <a:endParaRPr lang="de-DE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6"/>
          </p:nvPr>
        </p:nvSpPr>
        <p:spPr>
          <a:xfrm>
            <a:off x="863600" y="733425"/>
            <a:ext cx="7821613" cy="35723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Click icon to add table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de-DE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3478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6421120" y="4675172"/>
            <a:ext cx="2489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782012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5889" y="4450739"/>
            <a:ext cx="5112709" cy="448866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Department</a:t>
            </a:r>
            <a:br>
              <a:rPr lang="en-US" dirty="0"/>
            </a:br>
            <a:r>
              <a:rPr lang="en-US" dirty="0"/>
              <a:t>Date</a:t>
            </a:r>
            <a:endParaRPr lang="de-D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56838" y="1902364"/>
            <a:ext cx="39052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8" y="1283678"/>
            <a:ext cx="3859822" cy="385982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592" y="483241"/>
            <a:ext cx="787296" cy="864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/>
            </a:lvl1pPr>
          </a:lstStyle>
          <a:p>
            <a:pPr lvl="0"/>
            <a:r>
              <a:rPr lang="nl-NL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6097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for l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solidFill>
            <a:srgbClr val="F2F2F2">
              <a:alpha val="7059"/>
            </a:srgbClr>
          </a:solidFill>
        </p:spPr>
        <p:txBody>
          <a:bodyPr>
            <a:normAutofit/>
          </a:bodyPr>
          <a:lstStyle>
            <a:lvl1pPr marL="0" indent="0" algn="r">
              <a:buNone/>
              <a:defRPr sz="1600" baseline="0"/>
            </a:lvl1pPr>
          </a:lstStyle>
          <a:p>
            <a:r>
              <a:rPr lang="de-DE" dirty="0"/>
              <a:t>Click on icon to select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314" y="1932754"/>
            <a:ext cx="5086333" cy="201059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nl-NL" dirty="0"/>
              <a:t>Click to edit Master title style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2714" y="4450739"/>
            <a:ext cx="5112709" cy="448866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  <a:endParaRPr lang="de-D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592" y="483241"/>
            <a:ext cx="787296" cy="864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/>
            </a:lvl1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421120" y="4675172"/>
            <a:ext cx="2489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23789328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for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htergrondBeeld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solidFill>
            <a:srgbClr val="3E4043">
              <a:alpha val="14902"/>
            </a:srgbClr>
          </a:solidFill>
        </p:spPr>
        <p:txBody>
          <a:bodyPr>
            <a:normAutofit/>
          </a:bodyPr>
          <a:lstStyle>
            <a:lvl1pPr marL="0" indent="0" algn="r">
              <a:buNone/>
              <a:defRPr sz="1600" baseline="0"/>
            </a:lvl1pPr>
          </a:lstStyle>
          <a:p>
            <a:r>
              <a:rPr lang="de-DE" dirty="0"/>
              <a:t>Click on icon to select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314" y="1932754"/>
            <a:ext cx="5086333" cy="201059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9064" y="4450739"/>
            <a:ext cx="5112709" cy="448866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  <a:endParaRPr lang="de-DE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600" y="457199"/>
            <a:ext cx="788400" cy="864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421120" y="4675172"/>
            <a:ext cx="2489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1992361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314" y="1932754"/>
            <a:ext cx="5086333" cy="1186319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60014" y="3323035"/>
            <a:ext cx="5086333" cy="93702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" y="477871"/>
            <a:ext cx="793751" cy="86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54" y="2059638"/>
            <a:ext cx="3191434" cy="319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801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2580" y="99501"/>
            <a:ext cx="7928508" cy="46275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Agenda</a:t>
            </a:r>
            <a:endParaRPr lang="de-D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de-DE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3478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1046431" y="4717879"/>
            <a:ext cx="3086100" cy="135000"/>
          </a:xfrm>
        </p:spPr>
        <p:txBody>
          <a:bodyPr/>
          <a:lstStyle/>
          <a:p>
            <a:fld id="{E703C47A-2488-416B-89DF-02DC664DA84B}" type="datetime1">
              <a:rPr lang="nl-NL" sz="800" smtClean="0"/>
              <a:pPr/>
              <a:t>28-10-2019</a:t>
            </a:fld>
            <a:endParaRPr lang="de-DE" sz="8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421120" y="4675172"/>
            <a:ext cx="2489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523564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2580" y="99501"/>
            <a:ext cx="7928508" cy="462759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Title</a:t>
            </a:r>
            <a:endParaRPr lang="de-D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lvl1pPr marL="0" indent="0">
              <a:buNone/>
              <a:defRPr b="1"/>
            </a:lvl1pPr>
            <a:lvl2pPr marL="360363" indent="-360363">
              <a:buFont typeface="+mj-lt"/>
              <a:buAutoNum type="arabicPeriod"/>
              <a:defRPr/>
            </a:lvl2pPr>
            <a:lvl3pPr marL="536575" indent="-171450">
              <a:defRPr/>
            </a:lvl3pPr>
            <a:lvl4pPr marL="720725" indent="-171450">
              <a:tabLst/>
              <a:defRPr/>
            </a:lvl4pPr>
            <a:lvl5pPr marL="896938" indent="-171450">
              <a:defRPr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3478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1046431" y="4717879"/>
            <a:ext cx="3086100" cy="135000"/>
          </a:xfrm>
        </p:spPr>
        <p:txBody>
          <a:bodyPr/>
          <a:lstStyle/>
          <a:p>
            <a:fld id="{E703C47A-2488-416B-89DF-02DC664DA84B}" type="datetime1">
              <a:rPr lang="nl-NL" sz="800" smtClean="0"/>
              <a:pPr/>
              <a:t>28-10-2019</a:t>
            </a:fld>
            <a:endParaRPr lang="de-DE" sz="8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421120" y="4675172"/>
            <a:ext cx="2489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2328744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C794-9836-4BB8-B517-A3E588757FD1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72580" y="766554"/>
            <a:ext cx="4231218" cy="3568909"/>
          </a:xfr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 b="0"/>
            </a:lvl1pPr>
            <a:lvl2pPr marL="273050" indent="-273050">
              <a:lnSpc>
                <a:spcPts val="2600"/>
              </a:lnSpc>
              <a:spcBef>
                <a:spcPts val="0"/>
              </a:spcBef>
              <a:buFont typeface="+mj-lt"/>
              <a:buAutoNum type="arabicPeriod"/>
              <a:defRPr sz="1800"/>
            </a:lvl2pPr>
            <a:lvl3pPr marL="536575" indent="-171450">
              <a:lnSpc>
                <a:spcPts val="2600"/>
              </a:lnSpc>
              <a:spcBef>
                <a:spcPts val="0"/>
              </a:spcBef>
              <a:defRPr sz="1800"/>
            </a:lvl3pPr>
            <a:lvl4pPr marL="720725" indent="-171450">
              <a:lnSpc>
                <a:spcPts val="2600"/>
              </a:lnSpc>
              <a:spcBef>
                <a:spcPts val="0"/>
              </a:spcBef>
              <a:tabLst/>
              <a:defRPr sz="1800"/>
            </a:lvl4pPr>
            <a:lvl5pPr marL="896938" indent="-171450">
              <a:lnSpc>
                <a:spcPts val="26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de-D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486400" y="0"/>
            <a:ext cx="36576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Drag picture to placeholder or click icon to add</a:t>
            </a:r>
            <a:endParaRPr lang="de-D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2580" y="64291"/>
            <a:ext cx="4713820" cy="462759"/>
          </a:xfrm>
        </p:spPr>
        <p:txBody>
          <a:bodyPr/>
          <a:lstStyle>
            <a:lvl1pPr>
              <a:defRPr sz="28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de-DE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3478" y="4442222"/>
            <a:ext cx="3963074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1046431" y="4717879"/>
            <a:ext cx="773225" cy="110153"/>
          </a:xfrm>
        </p:spPr>
        <p:txBody>
          <a:bodyPr/>
          <a:lstStyle/>
          <a:p>
            <a:fld id="{E703C47A-2488-416B-89DF-02DC664DA84B}" type="datetime1">
              <a:rPr lang="nl-NL" sz="800" smtClean="0"/>
              <a:pPr/>
              <a:t>28-10-2019</a:t>
            </a:fld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40307425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for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htergrondBeeld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solidFill>
            <a:srgbClr val="3E4043">
              <a:alpha val="14902"/>
            </a:srgbClr>
          </a:solidFill>
        </p:spPr>
        <p:txBody>
          <a:bodyPr>
            <a:normAutofit/>
          </a:bodyPr>
          <a:lstStyle>
            <a:lvl1pPr marL="0" indent="0" algn="r">
              <a:buNone/>
              <a:defRPr sz="1600" baseline="0"/>
            </a:lvl1pPr>
          </a:lstStyle>
          <a:p>
            <a:r>
              <a:rPr lang="de-DE" dirty="0"/>
              <a:t>Click on icon to select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314" y="1932754"/>
            <a:ext cx="5086333" cy="201059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9064" y="4450739"/>
            <a:ext cx="5112709" cy="448866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  <a:endParaRPr lang="de-DE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600" y="457199"/>
            <a:ext cx="788400" cy="864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421120" y="4675172"/>
            <a:ext cx="2489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899294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Drag picture to placeholder or click icon to add</a:t>
            </a:r>
            <a:endParaRPr lang="de-D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3C7E15-6A7F-304C-9E96-52D4906FD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1" y="689867"/>
            <a:ext cx="4528233" cy="2830088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“Quote”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9794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ver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1" y="689452"/>
            <a:ext cx="6248399" cy="2830088"/>
          </a:xfrm>
        </p:spPr>
        <p:txBody>
          <a:bodyPr lIns="0" tIns="0" rIns="0"/>
          <a:lstStyle>
            <a:lvl1pPr>
              <a:defRPr>
                <a:solidFill>
                  <a:srgbClr val="FF6C00"/>
                </a:solidFill>
              </a:defRPr>
            </a:lvl1pPr>
          </a:lstStyle>
          <a:p>
            <a:r>
              <a:rPr lang="en-US" dirty="0"/>
              <a:t>“Quote”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6D1D48CE-7E88-4572-BCC4-7E906C5C538A}" type="datetime1">
              <a:rPr lang="nl-NL" smtClean="0"/>
              <a:pPr/>
              <a:t>28-10-2019</a:t>
            </a:fld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3478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6421120" y="4675172"/>
            <a:ext cx="2489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1103551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1422AA6E-A2C9-49E6-8BDC-DE3BAA9F9A4C}" type="datetime1">
              <a:rPr lang="nl-NL" smtClean="0"/>
              <a:pPr/>
              <a:t>28-10-2019</a:t>
            </a:fld>
            <a:endParaRPr lang="de-D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4438" y="772208"/>
            <a:ext cx="4231218" cy="3571160"/>
          </a:xfr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 b="0"/>
            </a:lvl1pPr>
            <a:lvl2pPr marL="273050" indent="-273050">
              <a:lnSpc>
                <a:spcPts val="2600"/>
              </a:lnSpc>
              <a:spcBef>
                <a:spcPts val="0"/>
              </a:spcBef>
              <a:buFont typeface="+mj-lt"/>
              <a:buAutoNum type="arabicPeriod"/>
              <a:defRPr sz="1800"/>
            </a:lvl2pPr>
            <a:lvl3pPr marL="536575" indent="-171450">
              <a:lnSpc>
                <a:spcPts val="2600"/>
              </a:lnSpc>
              <a:spcBef>
                <a:spcPts val="0"/>
              </a:spcBef>
              <a:defRPr sz="1800"/>
            </a:lvl3pPr>
            <a:lvl4pPr marL="720725" indent="-171450">
              <a:lnSpc>
                <a:spcPts val="2600"/>
              </a:lnSpc>
              <a:spcBef>
                <a:spcPts val="0"/>
              </a:spcBef>
              <a:tabLst/>
              <a:defRPr sz="1800"/>
            </a:lvl4pPr>
            <a:lvl5pPr marL="896938" indent="-171450">
              <a:lnSpc>
                <a:spcPts val="26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nl-NL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de-D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486400" y="1035844"/>
            <a:ext cx="3198282" cy="273605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Drag picture to placeholder or click icon to add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38" y="164875"/>
            <a:ext cx="7928508" cy="462759"/>
          </a:xfrm>
        </p:spPr>
        <p:txBody>
          <a:bodyPr/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de-DE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3478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6421120" y="4675172"/>
            <a:ext cx="2489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38792418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4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3C6FB3A4-7AA6-4BB5-9DAB-3BFB84ECB711}" type="datetime1">
              <a:rPr lang="nl-NL" smtClean="0"/>
              <a:pPr/>
              <a:t>28-10-2019</a:t>
            </a:fld>
            <a:endParaRPr lang="de-D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72580" y="767870"/>
            <a:ext cx="4231218" cy="3561746"/>
          </a:xfr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 b="0"/>
            </a:lvl1pPr>
            <a:lvl2pPr marL="273050" indent="-273050">
              <a:lnSpc>
                <a:spcPts val="2600"/>
              </a:lnSpc>
              <a:spcBef>
                <a:spcPts val="0"/>
              </a:spcBef>
              <a:buFont typeface="+mj-lt"/>
              <a:buAutoNum type="arabicPeriod"/>
              <a:defRPr sz="1800"/>
            </a:lvl2pPr>
            <a:lvl3pPr marL="536575" indent="-171450">
              <a:lnSpc>
                <a:spcPts val="2600"/>
              </a:lnSpc>
              <a:spcBef>
                <a:spcPts val="0"/>
              </a:spcBef>
              <a:defRPr sz="1800"/>
            </a:lvl3pPr>
            <a:lvl4pPr marL="720725" indent="-171450">
              <a:lnSpc>
                <a:spcPts val="2600"/>
              </a:lnSpc>
              <a:spcBef>
                <a:spcPts val="0"/>
              </a:spcBef>
              <a:tabLst/>
              <a:defRPr sz="1800"/>
            </a:lvl4pPr>
            <a:lvl5pPr marL="896938" indent="-171450">
              <a:lnSpc>
                <a:spcPts val="26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de-DE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448301" y="1021557"/>
            <a:ext cx="3227387" cy="27503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Click icon to add chart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580" y="64291"/>
            <a:ext cx="7928508" cy="462759"/>
          </a:xfrm>
        </p:spPr>
        <p:txBody>
          <a:bodyPr/>
          <a:lstStyle>
            <a:lvl1pPr>
              <a:defRPr sz="2800"/>
            </a:lvl1pPr>
          </a:lstStyle>
          <a:p>
            <a:r>
              <a:rPr lang="nl-NL" dirty="0"/>
              <a:t>Click to edit Master title style</a:t>
            </a:r>
            <a:endParaRPr lang="de-DE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3478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6421120" y="4675172"/>
            <a:ext cx="2489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18753930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3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E3C1D8A3-D733-4627-8E4E-108F9F7BDAD5}" type="datetime1">
              <a:rPr lang="nl-NL" smtClean="0"/>
              <a:pPr/>
              <a:t>28-10-2019</a:t>
            </a:fld>
            <a:endParaRPr lang="de-DE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863600" y="687571"/>
            <a:ext cx="7821082" cy="36478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Click icon to add chart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580" y="64291"/>
            <a:ext cx="7928508" cy="462759"/>
          </a:xfrm>
        </p:spPr>
        <p:txBody>
          <a:bodyPr/>
          <a:lstStyle>
            <a:lvl1pPr>
              <a:defRPr sz="2800"/>
            </a:lvl1pPr>
          </a:lstStyle>
          <a:p>
            <a:r>
              <a:rPr lang="nl-NL" dirty="0"/>
              <a:t>Click to edit Master title style</a:t>
            </a:r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3478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6421120" y="4675172"/>
            <a:ext cx="2489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2955022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9EC1AD90-5EF5-4966-8CC9-57299F80E2CB}" type="datetime1">
              <a:rPr lang="nl-NL" smtClean="0"/>
              <a:pPr/>
              <a:t>28-10-2019</a:t>
            </a:fld>
            <a:endParaRPr lang="de-DE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6"/>
          </p:nvPr>
        </p:nvSpPr>
        <p:spPr>
          <a:xfrm>
            <a:off x="863600" y="733425"/>
            <a:ext cx="7821613" cy="35723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Click icon to add table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l-NL" dirty="0"/>
              <a:t>Click to edit Master title style</a:t>
            </a:r>
            <a:endParaRPr lang="de-DE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3478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6421120" y="4675172"/>
            <a:ext cx="2489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1892537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5889" y="4450739"/>
            <a:ext cx="5112709" cy="448866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Department</a:t>
            </a:r>
            <a:br>
              <a:rPr lang="en-US" dirty="0"/>
            </a:br>
            <a:r>
              <a:rPr lang="en-US" dirty="0"/>
              <a:t>Date</a:t>
            </a:r>
            <a:endParaRPr lang="de-D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56838" y="1902364"/>
            <a:ext cx="39052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8" y="1283678"/>
            <a:ext cx="3859822" cy="385982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592" y="483241"/>
            <a:ext cx="787296" cy="864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/>
            </a:lvl1pPr>
          </a:lstStyle>
          <a:p>
            <a:pPr lvl="0"/>
            <a:r>
              <a:rPr lang="nl-NL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982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082"/>
            <a:ext cx="8238318" cy="367361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35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2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8474338" y="-5741"/>
            <a:ext cx="587784" cy="2658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5" dirty="0">
                <a:solidFill>
                  <a:prstClr val="white"/>
                </a:solidFill>
              </a:rPr>
              <a:t>   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2" y="528906"/>
            <a:ext cx="8238319" cy="313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7548" y="64228"/>
            <a:ext cx="371057" cy="170698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pPr defTabSz="684998"/>
            <a:fld id="{E7307C6B-4547-4C49-B1C8-00EAC792C2F6}" type="slidenum">
              <a:rPr lang="en-US" smtClean="0">
                <a:solidFill>
                  <a:prstClr val="white"/>
                </a:solidFill>
              </a:rPr>
              <a:pPr defTabSz="684998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72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A196D7E-876A-413C-8B53-B230B4FF5C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4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A196D7E-876A-413C-8B53-B230B4FF5C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4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8474338" y="-5731"/>
            <a:ext cx="587784" cy="265892"/>
          </a:xfrm>
          <a:prstGeom prst="rect">
            <a:avLst/>
          </a:prstGeom>
        </p:spPr>
        <p:txBody>
          <a:bodyPr vert="horz" lIns="68482" tIns="34241" rIns="68482" bIns="34241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prstClr val="white"/>
                </a:solidFill>
              </a:rPr>
              <a:t>   |   </a:t>
            </a:r>
            <a:fld id="{DA15E891-66B8-4B28-AB8F-05A4B1DE573C}" type="slidenum">
              <a:rPr lang="en-US" sz="600" smtClean="0">
                <a:solidFill>
                  <a:prstClr val="white"/>
                </a:solidFill>
              </a:rPr>
              <a:pPr/>
              <a:t>‹#›</a:t>
            </a:fld>
            <a:endParaRPr lang="en-US" sz="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5906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for l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solidFill>
            <a:srgbClr val="F2F2F2">
              <a:alpha val="7059"/>
            </a:srgbClr>
          </a:solidFill>
        </p:spPr>
        <p:txBody>
          <a:bodyPr>
            <a:normAutofit/>
          </a:bodyPr>
          <a:lstStyle>
            <a:lvl1pPr marL="0" indent="0" algn="r">
              <a:buNone/>
              <a:defRPr sz="1600" baseline="0"/>
            </a:lvl1pPr>
          </a:lstStyle>
          <a:p>
            <a:r>
              <a:rPr lang="de-DE" dirty="0"/>
              <a:t>Click on icon to select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315" y="1932754"/>
            <a:ext cx="5086333" cy="201059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nl-NL" dirty="0"/>
              <a:t>Click to edit Master title style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2715" y="4450739"/>
            <a:ext cx="5112709" cy="448866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  <a:endParaRPr lang="de-D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592" y="483241"/>
            <a:ext cx="787296" cy="864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/>
            </a:lvl1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421119" y="4675173"/>
            <a:ext cx="24897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42931473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314" y="1932754"/>
            <a:ext cx="5086333" cy="1186319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6364" y="4450739"/>
            <a:ext cx="5112709" cy="448866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60014" y="3323035"/>
            <a:ext cx="5086333" cy="93702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FF6C00"/>
                </a:solidFill>
              </a:defRPr>
            </a:lvl1pPr>
            <a:lvl2pPr marL="3429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8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7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600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" y="477871"/>
            <a:ext cx="793751" cy="86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54" y="2059638"/>
            <a:ext cx="3191434" cy="319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162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for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htergrondBeeld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solidFill>
            <a:srgbClr val="3E4043">
              <a:alpha val="14902"/>
            </a:srgbClr>
          </a:solidFill>
        </p:spPr>
        <p:txBody>
          <a:bodyPr>
            <a:normAutofit/>
          </a:bodyPr>
          <a:lstStyle>
            <a:lvl1pPr marL="0" indent="0" algn="r">
              <a:buNone/>
              <a:defRPr sz="1600" baseline="0"/>
            </a:lvl1pPr>
          </a:lstStyle>
          <a:p>
            <a:r>
              <a:rPr lang="de-DE" dirty="0"/>
              <a:t>Click on icon to select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315" y="1932754"/>
            <a:ext cx="5086333" cy="201059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9065" y="4450739"/>
            <a:ext cx="5112709" cy="448866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Month, year</a:t>
            </a:r>
            <a:br>
              <a:rPr lang="en-US" dirty="0"/>
            </a:br>
            <a:r>
              <a:rPr lang="en-US" dirty="0"/>
              <a:t>Name presenter</a:t>
            </a:r>
            <a:endParaRPr lang="de-DE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600" y="457199"/>
            <a:ext cx="788400" cy="864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421119" y="4675173"/>
            <a:ext cx="24897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3196773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315" y="1932755"/>
            <a:ext cx="5086333" cy="1186319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60015" y="3323035"/>
            <a:ext cx="5086333" cy="93702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FF6C00"/>
                </a:solidFill>
              </a:defRPr>
            </a:lvl1pPr>
            <a:lvl2pPr marL="342892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2pPr>
            <a:lvl3pPr marL="685783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3pPr>
            <a:lvl4pPr marL="1028675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4pPr>
            <a:lvl5pPr marL="1371566" indent="0">
              <a:lnSpc>
                <a:spcPts val="3600"/>
              </a:lnSpc>
              <a:buNone/>
              <a:defRPr sz="3000">
                <a:solidFill>
                  <a:srgbClr val="FF6C00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477871"/>
            <a:ext cx="793751" cy="86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54" y="2059638"/>
            <a:ext cx="3191434" cy="319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339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2580" y="99502"/>
            <a:ext cx="7928508" cy="46275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Agenda</a:t>
            </a:r>
            <a:endParaRPr lang="de-D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de-DE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3479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1046431" y="4717879"/>
            <a:ext cx="3086100" cy="135000"/>
          </a:xfrm>
        </p:spPr>
        <p:txBody>
          <a:bodyPr/>
          <a:lstStyle/>
          <a:p>
            <a:fld id="{E703C47A-2488-416B-89DF-02DC664DA84B}" type="datetime1">
              <a:rPr lang="nl-NL" sz="800" smtClean="0"/>
              <a:pPr/>
              <a:t>28-10-2019</a:t>
            </a:fld>
            <a:endParaRPr lang="de-DE" sz="8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421119" y="4675173"/>
            <a:ext cx="24897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2512538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2580" y="99502"/>
            <a:ext cx="7928508" cy="462759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Title</a:t>
            </a:r>
            <a:endParaRPr lang="de-D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lvl1pPr marL="0" indent="0">
              <a:buNone/>
              <a:defRPr b="1"/>
            </a:lvl1pPr>
            <a:lvl2pPr marL="360354" indent="-360354">
              <a:buFont typeface="+mj-lt"/>
              <a:buAutoNum type="arabicPeriod"/>
              <a:defRPr/>
            </a:lvl2pPr>
            <a:lvl3pPr marL="536561" indent="-171446">
              <a:defRPr/>
            </a:lvl3pPr>
            <a:lvl4pPr marL="720707" indent="-171446">
              <a:tabLst/>
              <a:defRPr/>
            </a:lvl4pPr>
            <a:lvl5pPr marL="896915" indent="-171446">
              <a:defRPr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3479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1046431" y="4717879"/>
            <a:ext cx="3086100" cy="135000"/>
          </a:xfrm>
        </p:spPr>
        <p:txBody>
          <a:bodyPr/>
          <a:lstStyle/>
          <a:p>
            <a:fld id="{E703C47A-2488-416B-89DF-02DC664DA84B}" type="datetime1">
              <a:rPr lang="nl-NL" sz="800" smtClean="0"/>
              <a:pPr/>
              <a:t>28-10-2019</a:t>
            </a:fld>
            <a:endParaRPr lang="de-DE" sz="8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421119" y="4675173"/>
            <a:ext cx="24897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141223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C794-9836-4BB8-B517-A3E588757FD1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72580" y="766555"/>
            <a:ext cx="4231218" cy="3568909"/>
          </a:xfr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 b="0"/>
            </a:lvl1pPr>
            <a:lvl2pPr marL="273044" indent="-273044">
              <a:lnSpc>
                <a:spcPts val="2600"/>
              </a:lnSpc>
              <a:spcBef>
                <a:spcPts val="0"/>
              </a:spcBef>
              <a:buFont typeface="+mj-lt"/>
              <a:buAutoNum type="arabicPeriod"/>
              <a:defRPr sz="1800"/>
            </a:lvl2pPr>
            <a:lvl3pPr marL="536561" indent="-171446">
              <a:lnSpc>
                <a:spcPts val="2600"/>
              </a:lnSpc>
              <a:spcBef>
                <a:spcPts val="0"/>
              </a:spcBef>
              <a:defRPr sz="1800"/>
            </a:lvl3pPr>
            <a:lvl4pPr marL="720707" indent="-171446">
              <a:lnSpc>
                <a:spcPts val="2600"/>
              </a:lnSpc>
              <a:spcBef>
                <a:spcPts val="0"/>
              </a:spcBef>
              <a:tabLst/>
              <a:defRPr sz="1800"/>
            </a:lvl4pPr>
            <a:lvl5pPr marL="896915" indent="-171446">
              <a:lnSpc>
                <a:spcPts val="26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de-D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486400" y="0"/>
            <a:ext cx="36576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Drag picture to placeholder or click icon to add</a:t>
            </a:r>
            <a:endParaRPr lang="de-D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2581" y="64292"/>
            <a:ext cx="4713820" cy="462759"/>
          </a:xfrm>
        </p:spPr>
        <p:txBody>
          <a:bodyPr/>
          <a:lstStyle>
            <a:lvl1pPr>
              <a:defRPr sz="28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de-DE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3478" y="4442222"/>
            <a:ext cx="3963074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1046432" y="4717880"/>
            <a:ext cx="773225" cy="110153"/>
          </a:xfrm>
        </p:spPr>
        <p:txBody>
          <a:bodyPr/>
          <a:lstStyle/>
          <a:p>
            <a:fld id="{E703C47A-2488-416B-89DF-02DC664DA84B}" type="datetime1">
              <a:rPr lang="nl-NL" sz="800" smtClean="0"/>
              <a:pPr/>
              <a:t>28-10-2019</a:t>
            </a:fld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6163859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Drag picture to placeholder or click icon to add</a:t>
            </a:r>
            <a:endParaRPr lang="de-D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3C7E15-6A7F-304C-9E96-52D4906FD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2" y="689868"/>
            <a:ext cx="4528233" cy="2830088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“Quote”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3330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ver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2" y="689452"/>
            <a:ext cx="6248399" cy="2830088"/>
          </a:xfrm>
        </p:spPr>
        <p:txBody>
          <a:bodyPr lIns="0" tIns="0" rIns="0"/>
          <a:lstStyle>
            <a:lvl1pPr>
              <a:defRPr>
                <a:solidFill>
                  <a:srgbClr val="FF6C00"/>
                </a:solidFill>
              </a:defRPr>
            </a:lvl1pPr>
          </a:lstStyle>
          <a:p>
            <a:r>
              <a:rPr lang="en-US" dirty="0"/>
              <a:t>“Quote”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6D1D48CE-7E88-4572-BCC4-7E906C5C538A}" type="datetime1">
              <a:rPr lang="nl-NL" smtClean="0"/>
              <a:pPr/>
              <a:t>28-10-2019</a:t>
            </a:fld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3479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6421119" y="4675173"/>
            <a:ext cx="24897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1175508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1422AA6E-A2C9-49E6-8BDC-DE3BAA9F9A4C}" type="datetime1">
              <a:rPr lang="nl-NL" smtClean="0"/>
              <a:pPr/>
              <a:t>28-10-2019</a:t>
            </a:fld>
            <a:endParaRPr lang="de-D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4438" y="772209"/>
            <a:ext cx="4231218" cy="3571160"/>
          </a:xfr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 b="0"/>
            </a:lvl1pPr>
            <a:lvl2pPr marL="273044" indent="-273044">
              <a:lnSpc>
                <a:spcPts val="2600"/>
              </a:lnSpc>
              <a:spcBef>
                <a:spcPts val="0"/>
              </a:spcBef>
              <a:buFont typeface="+mj-lt"/>
              <a:buAutoNum type="arabicPeriod"/>
              <a:defRPr sz="1800"/>
            </a:lvl2pPr>
            <a:lvl3pPr marL="536561" indent="-171446">
              <a:lnSpc>
                <a:spcPts val="2600"/>
              </a:lnSpc>
              <a:spcBef>
                <a:spcPts val="0"/>
              </a:spcBef>
              <a:defRPr sz="1800"/>
            </a:lvl3pPr>
            <a:lvl4pPr marL="720707" indent="-171446">
              <a:lnSpc>
                <a:spcPts val="2600"/>
              </a:lnSpc>
              <a:spcBef>
                <a:spcPts val="0"/>
              </a:spcBef>
              <a:tabLst/>
              <a:defRPr sz="1800"/>
            </a:lvl4pPr>
            <a:lvl5pPr marL="896915" indent="-171446">
              <a:lnSpc>
                <a:spcPts val="26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nl-NL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de-D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486400" y="1035844"/>
            <a:ext cx="3198282" cy="273605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Drag picture to placeholder or click icon to add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38" y="164876"/>
            <a:ext cx="7928508" cy="462759"/>
          </a:xfrm>
        </p:spPr>
        <p:txBody>
          <a:bodyPr/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de-DE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3479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6421119" y="4675173"/>
            <a:ext cx="24897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39150122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4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3C6FB3A4-7AA6-4BB5-9DAB-3BFB84ECB711}" type="datetime1">
              <a:rPr lang="nl-NL" smtClean="0"/>
              <a:pPr/>
              <a:t>28-10-2019</a:t>
            </a:fld>
            <a:endParaRPr lang="de-D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72580" y="767871"/>
            <a:ext cx="4231218" cy="3561746"/>
          </a:xfr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 b="0"/>
            </a:lvl1pPr>
            <a:lvl2pPr marL="273044" indent="-273044">
              <a:lnSpc>
                <a:spcPts val="2600"/>
              </a:lnSpc>
              <a:spcBef>
                <a:spcPts val="0"/>
              </a:spcBef>
              <a:buFont typeface="+mj-lt"/>
              <a:buAutoNum type="arabicPeriod"/>
              <a:defRPr sz="1800"/>
            </a:lvl2pPr>
            <a:lvl3pPr marL="536561" indent="-171446">
              <a:lnSpc>
                <a:spcPts val="2600"/>
              </a:lnSpc>
              <a:spcBef>
                <a:spcPts val="0"/>
              </a:spcBef>
              <a:defRPr sz="1800"/>
            </a:lvl3pPr>
            <a:lvl4pPr marL="720707" indent="-171446">
              <a:lnSpc>
                <a:spcPts val="2600"/>
              </a:lnSpc>
              <a:spcBef>
                <a:spcPts val="0"/>
              </a:spcBef>
              <a:tabLst/>
              <a:defRPr sz="1800"/>
            </a:lvl4pPr>
            <a:lvl5pPr marL="896915" indent="-171446">
              <a:lnSpc>
                <a:spcPts val="26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de-DE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5448302" y="1021557"/>
            <a:ext cx="3227387" cy="27503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Click icon to add chart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580" y="64292"/>
            <a:ext cx="7928508" cy="462759"/>
          </a:xfrm>
        </p:spPr>
        <p:txBody>
          <a:bodyPr/>
          <a:lstStyle>
            <a:lvl1pPr>
              <a:defRPr sz="2800"/>
            </a:lvl1pPr>
          </a:lstStyle>
          <a:p>
            <a:r>
              <a:rPr lang="nl-NL" dirty="0"/>
              <a:t>Click to edit Master title style</a:t>
            </a:r>
            <a:endParaRPr lang="de-DE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3479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6421119" y="4675173"/>
            <a:ext cx="24897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20890900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3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E3C1D8A3-D733-4627-8E4E-108F9F7BDAD5}" type="datetime1">
              <a:rPr lang="nl-NL" smtClean="0"/>
              <a:pPr/>
              <a:t>28-10-2019</a:t>
            </a:fld>
            <a:endParaRPr lang="de-DE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863601" y="687572"/>
            <a:ext cx="7821082" cy="36478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Click icon to add chart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580" y="64292"/>
            <a:ext cx="7928508" cy="462759"/>
          </a:xfrm>
        </p:spPr>
        <p:txBody>
          <a:bodyPr/>
          <a:lstStyle>
            <a:lvl1pPr>
              <a:defRPr sz="2800"/>
            </a:lvl1pPr>
          </a:lstStyle>
          <a:p>
            <a:r>
              <a:rPr lang="nl-NL" dirty="0"/>
              <a:t>Click to edit Master title style</a:t>
            </a:r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3479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6421119" y="4675173"/>
            <a:ext cx="24897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246072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  <a:endParaRPr lang="de-D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de-DE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3478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1046431" y="4717879"/>
            <a:ext cx="3086100" cy="135000"/>
          </a:xfrm>
        </p:spPr>
        <p:txBody>
          <a:bodyPr/>
          <a:lstStyle/>
          <a:p>
            <a:fld id="{E703C47A-2488-416B-89DF-02DC664DA84B}" type="datetime1">
              <a:rPr lang="nl-NL" sz="800" smtClean="0"/>
              <a:pPr/>
              <a:t>28-10-2019</a:t>
            </a:fld>
            <a:endParaRPr lang="de-DE" sz="8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6431" y="4550066"/>
            <a:ext cx="4500000" cy="135000"/>
          </a:xfrm>
        </p:spPr>
        <p:txBody>
          <a:bodyPr/>
          <a:lstStyle/>
          <a:p>
            <a:r>
              <a:rPr lang="en-US" sz="800" dirty="0"/>
              <a:t>Title (change with Header &amp; footer button)</a:t>
            </a:r>
            <a:endParaRPr lang="de-DE" sz="8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421120" y="4675172"/>
            <a:ext cx="2489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1262608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9EC1AD90-5EF5-4966-8CC9-57299F80E2CB}" type="datetime1">
              <a:rPr lang="nl-NL" smtClean="0"/>
              <a:pPr/>
              <a:t>28-10-2019</a:t>
            </a:fld>
            <a:endParaRPr lang="de-DE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6"/>
          </p:nvPr>
        </p:nvSpPr>
        <p:spPr>
          <a:xfrm>
            <a:off x="863601" y="733426"/>
            <a:ext cx="7821613" cy="35723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Click icon to add table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l-NL" dirty="0"/>
              <a:t>Click to edit Master title style</a:t>
            </a:r>
            <a:endParaRPr lang="de-DE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3479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6421119" y="4675173"/>
            <a:ext cx="24897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2056811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5890" y="4450739"/>
            <a:ext cx="5112709" cy="448866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Department</a:t>
            </a:r>
            <a:br>
              <a:rPr lang="en-US" dirty="0"/>
            </a:br>
            <a:r>
              <a:rPr lang="en-US" dirty="0"/>
              <a:t>Date</a:t>
            </a:r>
            <a:endParaRPr lang="de-D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56838" y="1902364"/>
            <a:ext cx="39052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D1E7E9-0B74-D54C-8C9A-067E1D0C0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9" y="1283679"/>
            <a:ext cx="3859822" cy="385982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592" y="483241"/>
            <a:ext cx="787296" cy="864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/>
            </a:lvl1pPr>
          </a:lstStyle>
          <a:p>
            <a:pPr lvl="0"/>
            <a:r>
              <a:rPr lang="nl-NL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60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de-D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lvl1pPr marL="0" indent="0">
              <a:buNone/>
              <a:defRPr b="1"/>
            </a:lvl1pPr>
            <a:lvl2pPr marL="360363" indent="-360363">
              <a:buFont typeface="+mj-lt"/>
              <a:buAutoNum type="arabicPeriod"/>
              <a:defRPr/>
            </a:lvl2pPr>
            <a:lvl3pPr marL="536575" indent="-171450">
              <a:defRPr/>
            </a:lvl3pPr>
            <a:lvl4pPr marL="720725" indent="-171450">
              <a:tabLst/>
              <a:defRPr/>
            </a:lvl4pPr>
            <a:lvl5pPr marL="896938" indent="-171450">
              <a:defRPr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3478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1046431" y="4717879"/>
            <a:ext cx="3086100" cy="135000"/>
          </a:xfrm>
        </p:spPr>
        <p:txBody>
          <a:bodyPr/>
          <a:lstStyle/>
          <a:p>
            <a:fld id="{E703C47A-2488-416B-89DF-02DC664DA84B}" type="datetime1">
              <a:rPr lang="nl-NL" sz="800" smtClean="0"/>
              <a:pPr/>
              <a:t>28-10-2019</a:t>
            </a:fld>
            <a:endParaRPr lang="de-DE" sz="800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6431" y="4550066"/>
            <a:ext cx="4500000" cy="135000"/>
          </a:xfrm>
        </p:spPr>
        <p:txBody>
          <a:bodyPr/>
          <a:lstStyle/>
          <a:p>
            <a:r>
              <a:rPr lang="en-US" sz="800" dirty="0"/>
              <a:t>Title (change with Header &amp; footer button)</a:t>
            </a:r>
            <a:endParaRPr lang="de-DE" sz="8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421120" y="4675172"/>
            <a:ext cx="2489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190443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C794-9836-4BB8-B517-A3E588757FD1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72580" y="766554"/>
            <a:ext cx="4231218" cy="3568909"/>
          </a:xfr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 b="0"/>
            </a:lvl1pPr>
            <a:lvl2pPr marL="273050" indent="-273050">
              <a:lnSpc>
                <a:spcPts val="2600"/>
              </a:lnSpc>
              <a:spcBef>
                <a:spcPts val="0"/>
              </a:spcBef>
              <a:buFont typeface="+mj-lt"/>
              <a:buAutoNum type="arabicPeriod"/>
              <a:defRPr sz="1800"/>
            </a:lvl2pPr>
            <a:lvl3pPr marL="536575" indent="-171450">
              <a:lnSpc>
                <a:spcPts val="2600"/>
              </a:lnSpc>
              <a:spcBef>
                <a:spcPts val="0"/>
              </a:spcBef>
              <a:defRPr sz="1800"/>
            </a:lvl3pPr>
            <a:lvl4pPr marL="720725" indent="-171450">
              <a:lnSpc>
                <a:spcPts val="2600"/>
              </a:lnSpc>
              <a:spcBef>
                <a:spcPts val="0"/>
              </a:spcBef>
              <a:tabLst/>
              <a:defRPr sz="1800"/>
            </a:lvl4pPr>
            <a:lvl5pPr marL="896938" indent="-171450">
              <a:lnSpc>
                <a:spcPts val="26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de-D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486400" y="0"/>
            <a:ext cx="36576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Drag picture to placeholder or click icon to add</a:t>
            </a:r>
            <a:endParaRPr lang="de-D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2580" y="64291"/>
            <a:ext cx="4713820" cy="462759"/>
          </a:xfrm>
        </p:spPr>
        <p:txBody>
          <a:bodyPr/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de-DE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3478" y="4442222"/>
            <a:ext cx="3963074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1046431" y="4717879"/>
            <a:ext cx="773225" cy="110153"/>
          </a:xfrm>
        </p:spPr>
        <p:txBody>
          <a:bodyPr/>
          <a:lstStyle/>
          <a:p>
            <a:fld id="{E703C47A-2488-416B-89DF-02DC664DA84B}" type="datetime1">
              <a:rPr lang="nl-NL" sz="800" smtClean="0"/>
              <a:pPr/>
              <a:t>28-10-2019</a:t>
            </a:fld>
            <a:endParaRPr lang="de-DE" sz="800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6431" y="4550066"/>
            <a:ext cx="3379265" cy="95086"/>
          </a:xfrm>
        </p:spPr>
        <p:txBody>
          <a:bodyPr/>
          <a:lstStyle/>
          <a:p>
            <a:r>
              <a:rPr lang="en-US" sz="800" dirty="0"/>
              <a:t>Title (change with Header &amp; footer button)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231835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Drag picture to placeholder or click icon to add</a:t>
            </a:r>
            <a:endParaRPr lang="de-D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3C7E15-6A7F-304C-9E96-52D4906FD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1" y="689867"/>
            <a:ext cx="4528233" cy="2830088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“Quote”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503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ver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1" y="689452"/>
            <a:ext cx="6248399" cy="2830088"/>
          </a:xfrm>
        </p:spPr>
        <p:txBody>
          <a:bodyPr lIns="0" tIns="0" rIns="0"/>
          <a:lstStyle>
            <a:lvl1pPr>
              <a:defRPr>
                <a:solidFill>
                  <a:srgbClr val="FF6C00"/>
                </a:solidFill>
              </a:defRPr>
            </a:lvl1pPr>
          </a:lstStyle>
          <a:p>
            <a:r>
              <a:rPr lang="en-US" dirty="0"/>
              <a:t>“Quote”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48CE-7E88-4572-BCC4-7E906C5C538A}" type="datetime1">
              <a:rPr lang="nl-NL" smtClean="0"/>
              <a:t>28-10-2019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(change with Header &amp; footer button)</a:t>
            </a:r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3478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6421120" y="4675172"/>
            <a:ext cx="2489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93781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AA6E-A2C9-49E6-8BDC-DE3BAA9F9A4C}" type="datetime1">
              <a:rPr lang="nl-NL" smtClean="0"/>
              <a:t>28-10-2019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(change with Header &amp; footer button)</a:t>
            </a:r>
            <a:endParaRPr lang="de-D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4438" y="772208"/>
            <a:ext cx="4231218" cy="3571160"/>
          </a:xfr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 b="0"/>
            </a:lvl1pPr>
            <a:lvl2pPr marL="273050" indent="-273050">
              <a:lnSpc>
                <a:spcPts val="2600"/>
              </a:lnSpc>
              <a:spcBef>
                <a:spcPts val="0"/>
              </a:spcBef>
              <a:buFont typeface="+mj-lt"/>
              <a:buAutoNum type="arabicPeriod"/>
              <a:defRPr sz="1800"/>
            </a:lvl2pPr>
            <a:lvl3pPr marL="536575" indent="-171450">
              <a:lnSpc>
                <a:spcPts val="2600"/>
              </a:lnSpc>
              <a:spcBef>
                <a:spcPts val="0"/>
              </a:spcBef>
              <a:defRPr sz="1800"/>
            </a:lvl3pPr>
            <a:lvl4pPr marL="720725" indent="-171450">
              <a:lnSpc>
                <a:spcPts val="2600"/>
              </a:lnSpc>
              <a:spcBef>
                <a:spcPts val="0"/>
              </a:spcBef>
              <a:tabLst/>
              <a:defRPr sz="1800"/>
            </a:lvl4pPr>
            <a:lvl5pPr marL="896938" indent="-171450">
              <a:lnSpc>
                <a:spcPts val="26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nl-NL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de-D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486400" y="1035844"/>
            <a:ext cx="3198282" cy="273605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Drag picture to placeholder or click icon to add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38" y="164875"/>
            <a:ext cx="7928508" cy="462759"/>
          </a:xfrm>
        </p:spPr>
        <p:txBody>
          <a:bodyPr/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de-DE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3478" y="4442222"/>
            <a:ext cx="8231205" cy="0"/>
          </a:xfrm>
          <a:prstGeom prst="line">
            <a:avLst/>
          </a:prstGeom>
          <a:ln w="127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6421120" y="4675172"/>
            <a:ext cx="2489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F6C00"/>
                </a:solidFill>
              </a:rPr>
              <a:t>www.elsevier.com/about/open-science</a:t>
            </a:r>
          </a:p>
        </p:txBody>
      </p:sp>
    </p:spTree>
    <p:extLst>
      <p:ext uri="{BB962C8B-B14F-4D97-AF65-F5344CB8AC3E}">
        <p14:creationId xmlns:p14="http://schemas.microsoft.com/office/powerpoint/2010/main" val="8031820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4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580" y="64291"/>
            <a:ext cx="7928508" cy="462759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nl-NL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580" y="700088"/>
            <a:ext cx="7928508" cy="3635375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65887" y="4727023"/>
            <a:ext cx="3086100" cy="135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>
                <a:solidFill>
                  <a:srgbClr val="CACBCC"/>
                </a:solidFill>
              </a:defRPr>
            </a:lvl1pPr>
          </a:lstStyle>
          <a:p>
            <a:fld id="{019C06A9-59DA-41C9-A429-2453BDE6755A}" type="datetime1">
              <a:rPr lang="nl-NL" smtClean="0"/>
              <a:pPr/>
              <a:t>28-10-2019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5887" y="4550066"/>
            <a:ext cx="4500000" cy="135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>
                <a:solidFill>
                  <a:srgbClr val="CACBCC"/>
                </a:solidFill>
              </a:defRPr>
            </a:lvl1pPr>
          </a:lstStyle>
          <a:p>
            <a:r>
              <a:rPr lang="en-US" dirty="0"/>
              <a:t>Title (change with Header &amp; footer button)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46460"/>
            <a:ext cx="2057400" cy="13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C794-9836-4BB8-B517-A3E588757FD1}" type="slidenum">
              <a:rPr lang="de-DE" smtClean="0"/>
              <a:t>‹#›</a:t>
            </a:fld>
            <a:endParaRPr lang="de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928590-4084-6B40-8DED-B4F8C98BED1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4557156"/>
            <a:ext cx="401839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5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sldNum="0" hdr="0"/>
  <p:txStyles>
    <p:titleStyle>
      <a:lvl1pPr algn="l" defTabSz="685800" rtl="0" eaLnBrk="1" latinLnBrk="0" hangingPunct="1">
        <a:lnSpc>
          <a:spcPts val="48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685800" rtl="0" eaLnBrk="1" latinLnBrk="0" hangingPunct="1">
        <a:lnSpc>
          <a:spcPts val="3400"/>
        </a:lnSpc>
        <a:spcBef>
          <a:spcPts val="0"/>
        </a:spcBef>
        <a:buClr>
          <a:srgbClr val="FF6C00"/>
        </a:buClr>
        <a:buFont typeface="Arial" panose="020B0604020202020204" pitchFamily="34" charset="0"/>
        <a:buChar char="•"/>
        <a:tabLst>
          <a:tab pos="2667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ts val="3400"/>
        </a:lnSpc>
        <a:spcBef>
          <a:spcPts val="375"/>
        </a:spcBef>
        <a:buClr>
          <a:srgbClr val="FF6C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ts val="3400"/>
        </a:lnSpc>
        <a:spcBef>
          <a:spcPts val="375"/>
        </a:spcBef>
        <a:buClr>
          <a:srgbClr val="FF6C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ts val="3400"/>
        </a:lnSpc>
        <a:spcBef>
          <a:spcPts val="375"/>
        </a:spcBef>
        <a:buClr>
          <a:srgbClr val="FF6C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ts val="3400"/>
        </a:lnSpc>
        <a:spcBef>
          <a:spcPts val="375"/>
        </a:spcBef>
        <a:buClr>
          <a:srgbClr val="FF6C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465" userDrawn="1">
          <p15:clr>
            <a:srgbClr val="F26B43"/>
          </p15:clr>
        </p15:guide>
        <p15:guide id="2" pos="544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  <p15:guide id="4" orient="horz" pos="531" userDrawn="1">
          <p15:clr>
            <a:srgbClr val="F26B43"/>
          </p15:clr>
        </p15:guide>
        <p15:guide id="5" orient="horz" pos="2731" userDrawn="1">
          <p15:clr>
            <a:srgbClr val="F26B43"/>
          </p15:clr>
        </p15:guide>
        <p15:guide id="6" pos="793" userDrawn="1">
          <p15:clr>
            <a:srgbClr val="F26B43"/>
          </p15:clr>
        </p15:guide>
        <p15:guide id="7" pos="29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580" y="64291"/>
            <a:ext cx="7928508" cy="462759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nl-NL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580" y="700088"/>
            <a:ext cx="7928508" cy="3635375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65887" y="4727023"/>
            <a:ext cx="3086100" cy="135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>
                <a:solidFill>
                  <a:srgbClr val="CACBCC"/>
                </a:solidFill>
              </a:defRPr>
            </a:lvl1pPr>
          </a:lstStyle>
          <a:p>
            <a:fld id="{019C06A9-59DA-41C9-A429-2453BDE6755A}" type="datetime1">
              <a:rPr lang="nl-NL" smtClean="0"/>
              <a:pPr/>
              <a:t>28-10-2019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5887" y="4550066"/>
            <a:ext cx="4500000" cy="135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>
                <a:solidFill>
                  <a:srgbClr val="CACBCC"/>
                </a:solidFill>
              </a:defRPr>
            </a:lvl1pPr>
          </a:lstStyle>
          <a:p>
            <a:r>
              <a:rPr lang="en-US" dirty="0"/>
              <a:t>Title (change with Header &amp; footer button)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46460"/>
            <a:ext cx="2057400" cy="13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C794-9836-4BB8-B517-A3E588757FD1}" type="slidenum">
              <a:rPr lang="de-DE" smtClean="0"/>
              <a:t>‹#›</a:t>
            </a:fld>
            <a:endParaRPr lang="de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928590-4084-6B40-8DED-B4F8C98BED1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4557156"/>
            <a:ext cx="401839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5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6" r:id="rId14"/>
    <p:sldLayoutId id="2147483687" r:id="rId15"/>
  </p:sldLayoutIdLst>
  <p:hf sldNum="0" hdr="0"/>
  <p:txStyles>
    <p:titleStyle>
      <a:lvl1pPr algn="l" defTabSz="685800" rtl="0" eaLnBrk="1" latinLnBrk="0" hangingPunct="1">
        <a:lnSpc>
          <a:spcPts val="48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685800" rtl="0" eaLnBrk="1" latinLnBrk="0" hangingPunct="1">
        <a:lnSpc>
          <a:spcPts val="3400"/>
        </a:lnSpc>
        <a:spcBef>
          <a:spcPts val="0"/>
        </a:spcBef>
        <a:buClr>
          <a:srgbClr val="FF6C00"/>
        </a:buClr>
        <a:buFont typeface="Arial" panose="020B0604020202020204" pitchFamily="34" charset="0"/>
        <a:buChar char="•"/>
        <a:tabLst>
          <a:tab pos="2667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ts val="3400"/>
        </a:lnSpc>
        <a:spcBef>
          <a:spcPts val="375"/>
        </a:spcBef>
        <a:buClr>
          <a:srgbClr val="FF6C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ts val="3400"/>
        </a:lnSpc>
        <a:spcBef>
          <a:spcPts val="375"/>
        </a:spcBef>
        <a:buClr>
          <a:srgbClr val="FF6C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ts val="3400"/>
        </a:lnSpc>
        <a:spcBef>
          <a:spcPts val="375"/>
        </a:spcBef>
        <a:buClr>
          <a:srgbClr val="FF6C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ts val="3400"/>
        </a:lnSpc>
        <a:spcBef>
          <a:spcPts val="375"/>
        </a:spcBef>
        <a:buClr>
          <a:srgbClr val="FF6C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465">
          <p15:clr>
            <a:srgbClr val="F26B43"/>
          </p15:clr>
        </p15:guide>
        <p15:guide id="2" pos="544">
          <p15:clr>
            <a:srgbClr val="F26B43"/>
          </p15:clr>
        </p15:guide>
        <p15:guide id="3" orient="horz" pos="327">
          <p15:clr>
            <a:srgbClr val="F26B43"/>
          </p15:clr>
        </p15:guide>
        <p15:guide id="4" orient="horz" pos="531">
          <p15:clr>
            <a:srgbClr val="F26B43"/>
          </p15:clr>
        </p15:guide>
        <p15:guide id="5" orient="horz" pos="2731">
          <p15:clr>
            <a:srgbClr val="F26B43"/>
          </p15:clr>
        </p15:guide>
        <p15:guide id="6" pos="793">
          <p15:clr>
            <a:srgbClr val="F26B43"/>
          </p15:clr>
        </p15:guide>
        <p15:guide id="7" pos="29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580" y="64292"/>
            <a:ext cx="7928508" cy="462759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nl-NL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580" y="700089"/>
            <a:ext cx="7928508" cy="3635375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65887" y="4727023"/>
            <a:ext cx="3086100" cy="135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>
                <a:solidFill>
                  <a:srgbClr val="CACBCC"/>
                </a:solidFill>
              </a:defRPr>
            </a:lvl1pPr>
          </a:lstStyle>
          <a:p>
            <a:fld id="{019C06A9-59DA-41C9-A429-2453BDE6755A}" type="datetime1">
              <a:rPr lang="nl-NL" smtClean="0"/>
              <a:pPr/>
              <a:t>28-10-2019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5887" y="4550066"/>
            <a:ext cx="4500000" cy="135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>
                <a:solidFill>
                  <a:srgbClr val="CACBCC"/>
                </a:solidFill>
              </a:defRPr>
            </a:lvl1pPr>
          </a:lstStyle>
          <a:p>
            <a:r>
              <a:rPr lang="en-US" dirty="0"/>
              <a:t>Title (change with Header &amp; footer button)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8938" y="4846460"/>
            <a:ext cx="2057400" cy="13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C794-9836-4BB8-B517-A3E588757FD1}" type="slidenum">
              <a:rPr lang="de-DE" smtClean="0"/>
              <a:t>‹#›</a:t>
            </a:fld>
            <a:endParaRPr lang="de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928590-4084-6B40-8DED-B4F8C98BED1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4" y="4557157"/>
            <a:ext cx="401839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sldNum="0" hdr="0"/>
  <p:txStyles>
    <p:titleStyle>
      <a:lvl1pPr algn="l" defTabSz="685783" rtl="0" eaLnBrk="1" latinLnBrk="0" hangingPunct="1">
        <a:lnSpc>
          <a:spcPts val="48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93" indent="-266693" algn="l" defTabSz="685783" rtl="0" eaLnBrk="1" latinLnBrk="0" hangingPunct="1">
        <a:lnSpc>
          <a:spcPts val="3400"/>
        </a:lnSpc>
        <a:spcBef>
          <a:spcPts val="0"/>
        </a:spcBef>
        <a:buClr>
          <a:srgbClr val="FF6C00"/>
        </a:buClr>
        <a:buFont typeface="Arial" panose="020B0604020202020204" pitchFamily="34" charset="0"/>
        <a:buChar char="•"/>
        <a:tabLst>
          <a:tab pos="266693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ts val="3400"/>
        </a:lnSpc>
        <a:spcBef>
          <a:spcPts val="375"/>
        </a:spcBef>
        <a:buClr>
          <a:srgbClr val="FF6C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ts val="3400"/>
        </a:lnSpc>
        <a:spcBef>
          <a:spcPts val="375"/>
        </a:spcBef>
        <a:buClr>
          <a:srgbClr val="FF6C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ts val="3400"/>
        </a:lnSpc>
        <a:spcBef>
          <a:spcPts val="375"/>
        </a:spcBef>
        <a:buClr>
          <a:srgbClr val="FF6C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ts val="3400"/>
        </a:lnSpc>
        <a:spcBef>
          <a:spcPts val="375"/>
        </a:spcBef>
        <a:buClr>
          <a:srgbClr val="FF6C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465">
          <p15:clr>
            <a:srgbClr val="F26B43"/>
          </p15:clr>
        </p15:guide>
        <p15:guide id="2" pos="544">
          <p15:clr>
            <a:srgbClr val="F26B43"/>
          </p15:clr>
        </p15:guide>
        <p15:guide id="3" orient="horz" pos="327">
          <p15:clr>
            <a:srgbClr val="F26B43"/>
          </p15:clr>
        </p15:guide>
        <p15:guide id="4" orient="horz" pos="531">
          <p15:clr>
            <a:srgbClr val="F26B43"/>
          </p15:clr>
        </p15:guide>
        <p15:guide id="5" orient="horz" pos="2731">
          <p15:clr>
            <a:srgbClr val="F26B43"/>
          </p15:clr>
        </p15:guide>
        <p15:guide id="6" pos="793">
          <p15:clr>
            <a:srgbClr val="F26B43"/>
          </p15:clr>
        </p15:guide>
        <p15:guide id="7" pos="2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mendeley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elsevier.com/databaselinking" TargetMode="Externa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c.europa.eu/info/research-and-innovation/strategy/goals-research-and-innovation-policy/open-science/open-science-monitor_e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66364" y="1571510"/>
            <a:ext cx="5086333" cy="1186319"/>
          </a:xfrm>
        </p:spPr>
        <p:txBody>
          <a:bodyPr/>
          <a:lstStyle/>
          <a:p>
            <a:r>
              <a:rPr lang="en-GB" sz="4000" dirty="0"/>
              <a:t>Open Access and Open Science: making it happen </a:t>
            </a:r>
            <a:endParaRPr lang="de-DE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66364" y="4191094"/>
            <a:ext cx="5112709" cy="448866"/>
          </a:xfrm>
        </p:spPr>
        <p:txBody>
          <a:bodyPr/>
          <a:lstStyle/>
          <a:p>
            <a:r>
              <a:rPr lang="pl-PL" sz="1600" dirty="0"/>
              <a:t>Katarzyna Gaca-Zając, </a:t>
            </a:r>
            <a:r>
              <a:rPr lang="pl-PL" sz="1600" dirty="0" err="1"/>
              <a:t>PhD</a:t>
            </a:r>
            <a:r>
              <a:rPr lang="pl-PL" sz="1600" dirty="0"/>
              <a:t> </a:t>
            </a:r>
            <a:r>
              <a:rPr lang="pl-PL" sz="1600" dirty="0" err="1"/>
              <a:t>Eng</a:t>
            </a:r>
            <a:endParaRPr lang="pl-PL" sz="1600" dirty="0"/>
          </a:p>
          <a:p>
            <a:r>
              <a:rPr lang="pl-PL" sz="1600" dirty="0" err="1"/>
              <a:t>Customer</a:t>
            </a:r>
            <a:r>
              <a:rPr lang="pl-PL" sz="1600" dirty="0"/>
              <a:t> Consultant for Central-</a:t>
            </a:r>
            <a:r>
              <a:rPr lang="pl-PL" sz="1600" dirty="0" err="1"/>
              <a:t>Eastern</a:t>
            </a:r>
            <a:r>
              <a:rPr lang="pl-PL" sz="1600" dirty="0"/>
              <a:t> Europe</a:t>
            </a:r>
            <a:br>
              <a:rPr lang="pl-PL" sz="1600" dirty="0"/>
            </a:br>
            <a:r>
              <a:rPr lang="pl-PL" sz="1600" dirty="0"/>
              <a:t>Elsevier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612023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C1C0083-21D7-1440-932E-54B27879D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11" y="274792"/>
            <a:ext cx="5961289" cy="462759"/>
          </a:xfrm>
        </p:spPr>
        <p:txBody>
          <a:bodyPr/>
          <a:lstStyle/>
          <a:p>
            <a:r>
              <a:rPr lang="en-US" sz="2800" dirty="0"/>
              <a:t>Elsevier and open access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1046431" y="4717879"/>
            <a:ext cx="3086100" cy="135000"/>
          </a:xfrm>
        </p:spPr>
        <p:txBody>
          <a:bodyPr/>
          <a:lstStyle/>
          <a:p>
            <a:fld id="{E703C47A-2488-416B-89DF-02DC664DA84B}" type="datetime1">
              <a:rPr lang="nl-NL" sz="800" smtClean="0"/>
              <a:pPr/>
              <a:t>28-10-2019</a:t>
            </a:fld>
            <a:endParaRPr lang="de-DE" sz="800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6431" y="4550066"/>
            <a:ext cx="4500000" cy="135000"/>
          </a:xfrm>
        </p:spPr>
        <p:txBody>
          <a:bodyPr/>
          <a:lstStyle/>
          <a:p>
            <a:r>
              <a:rPr lang="en-US" sz="800" dirty="0"/>
              <a:t>Title (change with Header &amp; footer button)</a:t>
            </a:r>
            <a:endParaRPr lang="de-DE" sz="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A8E620-4A53-4E9C-9488-B7160AA0DCEA}"/>
              </a:ext>
            </a:extLst>
          </p:cNvPr>
          <p:cNvGrpSpPr/>
          <p:nvPr/>
        </p:nvGrpSpPr>
        <p:grpSpPr>
          <a:xfrm>
            <a:off x="230119" y="703385"/>
            <a:ext cx="8571220" cy="4305241"/>
            <a:chOff x="230119" y="703385"/>
            <a:chExt cx="8571220" cy="430524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EE1DB26-521E-4D08-95A1-D0B2031AEE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928"/>
            <a:stretch/>
          </p:blipFill>
          <p:spPr>
            <a:xfrm>
              <a:off x="230119" y="893298"/>
              <a:ext cx="8571220" cy="411532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3FB58F6-4F1D-4701-8D01-20C37259E36E}"/>
                </a:ext>
              </a:extLst>
            </p:cNvPr>
            <p:cNvSpPr/>
            <p:nvPr/>
          </p:nvSpPr>
          <p:spPr>
            <a:xfrm>
              <a:off x="6977575" y="703385"/>
              <a:ext cx="1336431" cy="977704"/>
            </a:xfrm>
            <a:prstGeom prst="rect">
              <a:avLst/>
            </a:prstGeom>
            <a:solidFill>
              <a:schemeClr val="bg1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FF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08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C1C0083-21D7-1440-932E-54B27879D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11" y="274792"/>
            <a:ext cx="5961289" cy="462759"/>
          </a:xfrm>
        </p:spPr>
        <p:txBody>
          <a:bodyPr/>
          <a:lstStyle/>
          <a:p>
            <a:r>
              <a:rPr lang="en-US" sz="2800" dirty="0"/>
              <a:t>Elsevier and open access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1046431" y="4717879"/>
            <a:ext cx="3086100" cy="135000"/>
          </a:xfrm>
        </p:spPr>
        <p:txBody>
          <a:bodyPr/>
          <a:lstStyle/>
          <a:p>
            <a:fld id="{E703C47A-2488-416B-89DF-02DC664DA84B}" type="datetime1">
              <a:rPr lang="nl-NL" sz="800" smtClean="0"/>
              <a:pPr/>
              <a:t>28-10-2019</a:t>
            </a:fld>
            <a:endParaRPr lang="de-DE" sz="800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6431" y="4550066"/>
            <a:ext cx="4500000" cy="135000"/>
          </a:xfrm>
        </p:spPr>
        <p:txBody>
          <a:bodyPr/>
          <a:lstStyle/>
          <a:p>
            <a:r>
              <a:rPr lang="en-US" sz="800" dirty="0"/>
              <a:t>Title (change with Header &amp; footer button)</a:t>
            </a:r>
            <a:endParaRPr lang="de-DE" sz="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3EC549-CC56-4124-B669-7D11DA24AA8E}"/>
              </a:ext>
            </a:extLst>
          </p:cNvPr>
          <p:cNvGrpSpPr/>
          <p:nvPr/>
        </p:nvGrpSpPr>
        <p:grpSpPr>
          <a:xfrm>
            <a:off x="448554" y="800856"/>
            <a:ext cx="8498498" cy="4223642"/>
            <a:chOff x="448554" y="800856"/>
            <a:chExt cx="8498498" cy="42236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638E52-C7BD-4D8D-A632-841CAAF92BCE}"/>
                </a:ext>
              </a:extLst>
            </p:cNvPr>
            <p:cNvSpPr/>
            <p:nvPr/>
          </p:nvSpPr>
          <p:spPr>
            <a:xfrm>
              <a:off x="3439551" y="4093698"/>
              <a:ext cx="5507501" cy="930800"/>
            </a:xfrm>
            <a:prstGeom prst="rect">
              <a:avLst/>
            </a:prstGeom>
            <a:solidFill>
              <a:schemeClr val="bg1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F0D53C-6219-4F33-9433-353200BF7D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3082"/>
            <a:stretch/>
          </p:blipFill>
          <p:spPr>
            <a:xfrm>
              <a:off x="448554" y="800856"/>
              <a:ext cx="3568609" cy="42236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B92286-9B3A-4B9B-8BB4-B35B0ED6F1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185"/>
            <a:stretch/>
          </p:blipFill>
          <p:spPr>
            <a:xfrm>
              <a:off x="4572000" y="800856"/>
              <a:ext cx="3788950" cy="4223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2181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5531" y="1212655"/>
            <a:ext cx="4155000" cy="3180206"/>
          </a:xfrm>
          <a:prstGeom prst="rect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ozuka Gothic Pr6N L" panose="020B0200000000000000" pitchFamily="34" charset="-128"/>
              <a:ea typeface="Kozuka Gothic Pr6N L" panose="020B0200000000000000" pitchFamily="34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1990" y="1201310"/>
            <a:ext cx="4155000" cy="3180206"/>
          </a:xfrm>
          <a:prstGeom prst="rect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ozuka Gothic Pr6N L" panose="020B0200000000000000" pitchFamily="34" charset="-128"/>
              <a:ea typeface="Kozuka Gothic Pr6N L" panose="020B0200000000000000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1C0083-21D7-1440-932E-54B27879D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11" y="380204"/>
            <a:ext cx="5961289" cy="462759"/>
          </a:xfrm>
        </p:spPr>
        <p:txBody>
          <a:bodyPr/>
          <a:lstStyle/>
          <a:p>
            <a:r>
              <a:rPr lang="en-US" sz="2800" dirty="0"/>
              <a:t>Elsevier and open access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1ADBAD-67B8-7D4C-BC68-155C24DCDC69}"/>
              </a:ext>
            </a:extLst>
          </p:cNvPr>
          <p:cNvSpPr txBox="1">
            <a:spLocks/>
          </p:cNvSpPr>
          <p:nvPr/>
        </p:nvSpPr>
        <p:spPr>
          <a:xfrm>
            <a:off x="373800" y="1175794"/>
            <a:ext cx="3802914" cy="2977105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FF6C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273050" algn="l" defTabSz="6858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FF6C00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1450" algn="l" defTabSz="6858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71450" algn="l" defTabSz="6858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FF6C00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1450" algn="l" defTabSz="6858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endParaRPr lang="en-US" sz="1300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1046431" y="4717879"/>
            <a:ext cx="3086100" cy="135000"/>
          </a:xfrm>
        </p:spPr>
        <p:txBody>
          <a:bodyPr/>
          <a:lstStyle/>
          <a:p>
            <a:fld id="{E703C47A-2488-416B-89DF-02DC664DA84B}" type="datetime1">
              <a:rPr lang="nl-NL" sz="800" smtClean="0"/>
              <a:pPr/>
              <a:t>28-10-2019</a:t>
            </a:fld>
            <a:endParaRPr lang="de-DE" sz="800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6431" y="4550066"/>
            <a:ext cx="4500000" cy="135000"/>
          </a:xfrm>
        </p:spPr>
        <p:txBody>
          <a:bodyPr/>
          <a:lstStyle/>
          <a:p>
            <a:r>
              <a:rPr lang="en-US" sz="800" dirty="0"/>
              <a:t>Title (change with Header &amp; footer button)</a:t>
            </a:r>
            <a:endParaRPr lang="de-DE" sz="80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4294967295"/>
          </p:nvPr>
        </p:nvSpPr>
        <p:spPr>
          <a:xfrm>
            <a:off x="458188" y="1252975"/>
            <a:ext cx="5157787" cy="8239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Gold open access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424860" y="1588669"/>
            <a:ext cx="4016342" cy="2955890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685800" rtl="0" eaLnBrk="1" latinLnBrk="0" hangingPunct="1">
              <a:lnSpc>
                <a:spcPts val="3400"/>
              </a:lnSpc>
              <a:spcBef>
                <a:spcPts val="0"/>
              </a:spcBef>
              <a:buClr>
                <a:srgbClr val="FF6C00"/>
              </a:buClr>
              <a:buFont typeface="Arial" panose="020B0604020202020204" pitchFamily="34" charset="0"/>
              <a:buChar char="•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14300">
              <a:lnSpc>
                <a:spcPct val="170000"/>
              </a:lnSpc>
            </a:pPr>
            <a:r>
              <a:rPr lang="en-US" sz="1200" dirty="0">
                <a:solidFill>
                  <a:srgbClr val="53565A"/>
                </a:solidFill>
                <a:cs typeface="Nexus Sans Offc Pro" panose="020B0504030101020102" pitchFamily="34" charset="0"/>
              </a:rPr>
              <a:t>Published around </a:t>
            </a:r>
            <a:r>
              <a:rPr lang="en-US" sz="1200" dirty="0">
                <a:solidFill>
                  <a:schemeClr val="accent2"/>
                </a:solidFill>
                <a:cs typeface="Nexus Sans Offc Pro" panose="020B0504030101020102" pitchFamily="34" charset="0"/>
              </a:rPr>
              <a:t>250 </a:t>
            </a:r>
            <a:r>
              <a:rPr lang="en-US" sz="1200" dirty="0">
                <a:cs typeface="Nexus Sans Offc Pro" panose="020B0504030101020102" pitchFamily="34" charset="0"/>
              </a:rPr>
              <a:t>fully gold open access </a:t>
            </a:r>
            <a:r>
              <a:rPr lang="en-US" sz="1200" dirty="0">
                <a:solidFill>
                  <a:srgbClr val="53565A"/>
                </a:solidFill>
                <a:cs typeface="Nexus Sans Offc Pro" panose="020B0504030101020102" pitchFamily="34" charset="0"/>
              </a:rPr>
              <a:t>journals and over </a:t>
            </a:r>
            <a:r>
              <a:rPr lang="en-US" sz="1200" dirty="0">
                <a:solidFill>
                  <a:schemeClr val="accent2"/>
                </a:solidFill>
                <a:cs typeface="Nexus Sans Offc Pro" panose="020B0504030101020102" pitchFamily="34" charset="0"/>
              </a:rPr>
              <a:t>1,900 </a:t>
            </a:r>
            <a:r>
              <a:rPr lang="en-US" sz="1200" dirty="0">
                <a:cs typeface="Nexus Sans Offc Pro" panose="020B0504030101020102" pitchFamily="34" charset="0"/>
              </a:rPr>
              <a:t>hybrid journals </a:t>
            </a:r>
          </a:p>
          <a:p>
            <a:pPr marL="171450" indent="-114300">
              <a:lnSpc>
                <a:spcPct val="170000"/>
              </a:lnSpc>
            </a:pPr>
            <a:r>
              <a:rPr lang="en-US" sz="1200" dirty="0">
                <a:solidFill>
                  <a:srgbClr val="53565A"/>
                </a:solidFill>
                <a:cs typeface="Nexus Sans Offc Pro" panose="020B0504030101020102" pitchFamily="34" charset="0"/>
              </a:rPr>
              <a:t>Published over </a:t>
            </a:r>
            <a:r>
              <a:rPr lang="en-US" sz="1200" dirty="0">
                <a:solidFill>
                  <a:schemeClr val="accent2"/>
                </a:solidFill>
                <a:cs typeface="Nexus Sans Offc Pro" panose="020B0504030101020102" pitchFamily="34" charset="0"/>
              </a:rPr>
              <a:t>34,000 </a:t>
            </a:r>
            <a:r>
              <a:rPr lang="en-US" sz="1200" dirty="0">
                <a:cs typeface="Nexus Sans Offc Pro" panose="020B0504030101020102" pitchFamily="34" charset="0"/>
              </a:rPr>
              <a:t>gold</a:t>
            </a:r>
            <a:r>
              <a:rPr lang="en-US" sz="1200" dirty="0">
                <a:solidFill>
                  <a:schemeClr val="accent2"/>
                </a:solidFill>
                <a:cs typeface="Nexus Sans Offc Pro" panose="020B0504030101020102" pitchFamily="34" charset="0"/>
              </a:rPr>
              <a:t> </a:t>
            </a:r>
            <a:r>
              <a:rPr lang="en-US" sz="1200" dirty="0">
                <a:cs typeface="Nexus Sans Offc Pro" panose="020B0504030101020102" pitchFamily="34" charset="0"/>
              </a:rPr>
              <a:t>open access </a:t>
            </a:r>
            <a:r>
              <a:rPr lang="en-US" sz="1200" dirty="0">
                <a:solidFill>
                  <a:srgbClr val="53565A"/>
                </a:solidFill>
                <a:cs typeface="Nexus Sans Offc Pro" panose="020B0504030101020102" pitchFamily="34" charset="0"/>
              </a:rPr>
              <a:t>articles in 2018, a 26% increase on 2017</a:t>
            </a:r>
          </a:p>
          <a:p>
            <a:pPr marL="171450" indent="-114300">
              <a:lnSpc>
                <a:spcPct val="170000"/>
              </a:lnSpc>
            </a:pPr>
            <a:r>
              <a:rPr lang="en-US" sz="1200" dirty="0">
                <a:solidFill>
                  <a:srgbClr val="53565A"/>
                </a:solidFill>
                <a:cs typeface="Nexus Sans Offc Pro" panose="020B0504030101020102" pitchFamily="34" charset="0"/>
              </a:rPr>
              <a:t>Choice of either a commercial (CC BY) or non-commercial (CC-BY-NC-ND) user license. </a:t>
            </a:r>
          </a:p>
          <a:p>
            <a:pPr marL="171450" indent="-114300">
              <a:lnSpc>
                <a:spcPct val="170000"/>
              </a:lnSpc>
            </a:pPr>
            <a:r>
              <a:rPr lang="en-US" sz="1200" dirty="0">
                <a:solidFill>
                  <a:srgbClr val="53565A"/>
                </a:solidFill>
                <a:cs typeface="Nexus Sans Offc Pro" panose="020B0504030101020102" pitchFamily="34" charset="0"/>
              </a:rPr>
              <a:t>Article publishing charges (APCs) range from ~$150 to ~$6000 (US Dollars) excluding tax</a:t>
            </a:r>
            <a:endParaRPr lang="en-US" sz="1200" dirty="0">
              <a:cs typeface="Nexus Sans Offc Pro" panose="020B0504030101020102" pitchFamily="34" charset="0"/>
            </a:endParaRPr>
          </a:p>
          <a:p>
            <a:endParaRPr lang="en-US" sz="105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710120" y="1252975"/>
            <a:ext cx="5183188" cy="8239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Green open access</a:t>
            </a:r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4761585" y="1688462"/>
            <a:ext cx="4035405" cy="2803966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685800" rtl="0" eaLnBrk="1" latinLnBrk="0" hangingPunct="1">
              <a:lnSpc>
                <a:spcPts val="3400"/>
              </a:lnSpc>
              <a:spcBef>
                <a:spcPts val="0"/>
              </a:spcBef>
              <a:buClr>
                <a:srgbClr val="FF6C00"/>
              </a:buClr>
              <a:buFont typeface="Arial" panose="020B0604020202020204" pitchFamily="34" charset="0"/>
              <a:buChar char="•"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</a:pPr>
            <a:r>
              <a:rPr lang="en-GB" sz="1200" kern="0" dirty="0">
                <a:solidFill>
                  <a:srgbClr val="53565A"/>
                </a:solidFill>
                <a:cs typeface="Nexus Sans Offc Pro" panose="020B0504030101020102" pitchFamily="34" charset="0"/>
              </a:rPr>
              <a:t>Largest publisher enabler of green open access</a:t>
            </a:r>
            <a:endParaRPr lang="en-US" sz="1200" kern="0" dirty="0">
              <a:solidFill>
                <a:srgbClr val="53565A"/>
              </a:solidFill>
              <a:cs typeface="Nexus Sans Offc Pro" panose="020B0504030101020102" pitchFamily="34" charset="0"/>
            </a:endParaRPr>
          </a:p>
          <a:p>
            <a:pPr marL="171450" indent="-171450">
              <a:lnSpc>
                <a:spcPct val="150000"/>
              </a:lnSpc>
            </a:pPr>
            <a:r>
              <a:rPr lang="en-US" sz="1200" kern="0" dirty="0">
                <a:cs typeface="Nexus Sans Offc Pro" panose="020B0504030101020102" pitchFamily="34" charset="0"/>
              </a:rPr>
              <a:t>All</a:t>
            </a:r>
            <a:r>
              <a:rPr lang="en-US" sz="1200" kern="0" dirty="0">
                <a:solidFill>
                  <a:srgbClr val="53565A"/>
                </a:solidFill>
                <a:cs typeface="Nexus Sans Offc Pro" panose="020B0504030101020102" pitchFamily="34" charset="0"/>
              </a:rPr>
              <a:t> </a:t>
            </a:r>
            <a:r>
              <a:rPr lang="en-US" sz="1200" kern="0" dirty="0">
                <a:solidFill>
                  <a:schemeClr val="accent2"/>
                </a:solidFill>
                <a:cs typeface="Nexus Sans Offc Pro" panose="020B0504030101020102" pitchFamily="34" charset="0"/>
              </a:rPr>
              <a:t>2500+ </a:t>
            </a:r>
            <a:r>
              <a:rPr lang="en-US" sz="1200" kern="0" dirty="0">
                <a:cs typeface="Nexus Sans Offc Pro" panose="020B0504030101020102" pitchFamily="34" charset="0"/>
              </a:rPr>
              <a:t>journals</a:t>
            </a:r>
            <a:r>
              <a:rPr lang="en-US" sz="1200" kern="0" dirty="0">
                <a:solidFill>
                  <a:schemeClr val="accent2"/>
                </a:solidFill>
                <a:cs typeface="Nexus Sans Offc Pro" panose="020B0504030101020102" pitchFamily="34" charset="0"/>
              </a:rPr>
              <a:t> </a:t>
            </a:r>
            <a:r>
              <a:rPr lang="en-US" sz="1200" kern="0" dirty="0">
                <a:solidFill>
                  <a:srgbClr val="53565A"/>
                </a:solidFill>
                <a:cs typeface="Nexus Sans Offc Pro" panose="020B0504030101020102" pitchFamily="34" charset="0"/>
              </a:rPr>
              <a:t>provide a green open access option</a:t>
            </a:r>
          </a:p>
          <a:p>
            <a:pPr marL="171450" indent="-171450">
              <a:lnSpc>
                <a:spcPct val="150000"/>
              </a:lnSpc>
            </a:pPr>
            <a:r>
              <a:rPr lang="en-US" sz="1200" kern="0" dirty="0">
                <a:solidFill>
                  <a:srgbClr val="53565A"/>
                </a:solidFill>
                <a:cs typeface="Nexus Sans Offc Pro" panose="020B0504030101020102" pitchFamily="34" charset="0"/>
              </a:rPr>
              <a:t>Participate in </a:t>
            </a:r>
            <a:r>
              <a:rPr lang="en-US" sz="1200" kern="0" dirty="0">
                <a:cs typeface="Nexus Sans Offc Pro" panose="020B0504030101020102" pitchFamily="34" charset="0"/>
              </a:rPr>
              <a:t>CHORUS</a:t>
            </a:r>
            <a:r>
              <a:rPr lang="en-US" sz="1200" kern="0" dirty="0">
                <a:solidFill>
                  <a:srgbClr val="53565A"/>
                </a:solidFill>
                <a:cs typeface="Nexus Sans Offc Pro" panose="020B0504030101020102" pitchFamily="34" charset="0"/>
              </a:rPr>
              <a:t> and support pilots with institutions and international funders</a:t>
            </a:r>
          </a:p>
          <a:p>
            <a:pPr marL="171450" indent="-171450">
              <a:lnSpc>
                <a:spcPct val="150000"/>
              </a:lnSpc>
            </a:pPr>
            <a:r>
              <a:rPr lang="en-US" sz="1200" kern="0" dirty="0">
                <a:cs typeface="Nexus Sans Offc Pro" panose="020B0504030101020102" pitchFamily="34" charset="0"/>
              </a:rPr>
              <a:t>Free API program to fuel repositories </a:t>
            </a:r>
            <a:endParaRPr lang="en-GB" sz="1200" kern="0" dirty="0">
              <a:cs typeface="Nexus Sans Offc Pro" panose="020B0504030101020102" pitchFamily="34" charset="0"/>
            </a:endParaRPr>
          </a:p>
          <a:p>
            <a:pPr marL="171450" indent="-171450">
              <a:lnSpc>
                <a:spcPct val="150000"/>
              </a:lnSpc>
            </a:pPr>
            <a:r>
              <a:rPr lang="en-GB" sz="1200" kern="0" dirty="0">
                <a:solidFill>
                  <a:srgbClr val="53565A"/>
                </a:solidFill>
                <a:cs typeface="Nexus Sans Offc Pro" panose="020B0504030101020102" pitchFamily="34" charset="0"/>
              </a:rPr>
              <a:t>Share link service provides </a:t>
            </a:r>
            <a:r>
              <a:rPr lang="en-GB" sz="1200" kern="0" dirty="0">
                <a:solidFill>
                  <a:schemeClr val="accent2"/>
                </a:solidFill>
                <a:cs typeface="Nexus Sans Offc Pro" panose="020B0504030101020102" pitchFamily="34" charset="0"/>
              </a:rPr>
              <a:t>50 </a:t>
            </a:r>
            <a:r>
              <a:rPr lang="en-GB" sz="1200" kern="0" dirty="0">
                <a:cs typeface="Nexus Sans Offc Pro" panose="020B0504030101020102" pitchFamily="34" charset="0"/>
              </a:rPr>
              <a:t>days free access </a:t>
            </a:r>
            <a:r>
              <a:rPr lang="en-GB" sz="1200" kern="0" dirty="0">
                <a:solidFill>
                  <a:srgbClr val="53565A"/>
                </a:solidFill>
                <a:cs typeface="Nexus Sans Offc Pro" panose="020B0504030101020102" pitchFamily="34" charset="0"/>
              </a:rPr>
              <a:t>to recently published research </a:t>
            </a:r>
          </a:p>
          <a:p>
            <a:pPr marL="171450" indent="-171450">
              <a:lnSpc>
                <a:spcPct val="150000"/>
              </a:lnSpc>
            </a:pPr>
            <a:r>
              <a:rPr lang="en-GB" sz="1200" kern="0" dirty="0">
                <a:cs typeface="Nexus Sans Offc Pro" panose="020B0504030101020102" pitchFamily="34" charset="0"/>
              </a:rPr>
              <a:t>Open archives in </a:t>
            </a:r>
            <a:r>
              <a:rPr lang="en-GB" sz="1200" kern="0" dirty="0">
                <a:solidFill>
                  <a:schemeClr val="accent2"/>
                </a:solidFill>
                <a:cs typeface="Nexus Sans Offc Pro" panose="020B0504030101020102" pitchFamily="34" charset="0"/>
              </a:rPr>
              <a:t>130 </a:t>
            </a:r>
            <a:r>
              <a:rPr lang="en-GB" sz="1200" kern="0" dirty="0">
                <a:cs typeface="Nexus Sans Offc Pro" panose="020B0504030101020102" pitchFamily="34" charset="0"/>
              </a:rPr>
              <a:t>journals</a:t>
            </a:r>
            <a:r>
              <a:rPr lang="en-GB" sz="1200" kern="0" dirty="0">
                <a:solidFill>
                  <a:srgbClr val="53565A"/>
                </a:solidFill>
                <a:cs typeface="Nexus Sans Offc Pro" panose="020B0504030101020102" pitchFamily="34" charset="0"/>
              </a:rPr>
              <a:t>, including Cell Press titles after 12 months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58312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80" y="246081"/>
            <a:ext cx="7928508" cy="462759"/>
          </a:xfrm>
        </p:spPr>
        <p:txBody>
          <a:bodyPr/>
          <a:lstStyle/>
          <a:p>
            <a:r>
              <a:rPr lang="en-US" dirty="0"/>
              <a:t>Share Links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5779" y="881878"/>
            <a:ext cx="5289821" cy="3635375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/>
              <a:t>Anyone clicking on the Share Link within a </a:t>
            </a:r>
            <a:r>
              <a:rPr lang="en-US" sz="1400" b="0" dirty="0">
                <a:solidFill>
                  <a:srgbClr val="FF6C00"/>
                </a:solidFill>
              </a:rPr>
              <a:t>50</a:t>
            </a:r>
            <a:r>
              <a:rPr lang="en-US" sz="1400" b="0" dirty="0"/>
              <a:t>-day period will be taken directly to the article with no sign up or registration required.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/>
              <a:t>Over </a:t>
            </a:r>
            <a:r>
              <a:rPr lang="en-US" sz="1400" b="0" dirty="0">
                <a:solidFill>
                  <a:srgbClr val="FF6C00"/>
                </a:solidFill>
              </a:rPr>
              <a:t>1.3 million </a:t>
            </a:r>
            <a:r>
              <a:rPr lang="en-US" sz="1400" b="0" dirty="0"/>
              <a:t>articles were shared</a:t>
            </a:r>
            <a:r>
              <a:rPr lang="pl-PL" sz="1400" b="0" dirty="0"/>
              <a:t>, </a:t>
            </a:r>
            <a:r>
              <a:rPr lang="en-US" sz="1400" b="0" dirty="0" err="1"/>
              <a:t>generat</a:t>
            </a:r>
            <a:r>
              <a:rPr lang="pl-PL" sz="1400" b="0" dirty="0" err="1"/>
              <a:t>ing</a:t>
            </a:r>
            <a:r>
              <a:rPr lang="en-US" sz="1400" b="0" dirty="0"/>
              <a:t> over </a:t>
            </a:r>
            <a:r>
              <a:rPr lang="en-US" sz="1400" b="0" dirty="0">
                <a:solidFill>
                  <a:srgbClr val="FF6C00"/>
                </a:solidFill>
              </a:rPr>
              <a:t>10 million </a:t>
            </a:r>
            <a:r>
              <a:rPr lang="en-US" sz="1400" b="0" dirty="0"/>
              <a:t>article views</a:t>
            </a:r>
            <a:r>
              <a:rPr lang="pl-PL" sz="1400" b="0" dirty="0"/>
              <a:t> via </a:t>
            </a:r>
            <a:r>
              <a:rPr lang="pl-PL" sz="1400" b="0" dirty="0" err="1"/>
              <a:t>Share</a:t>
            </a:r>
            <a:r>
              <a:rPr lang="pl-PL" sz="1400" b="0" dirty="0"/>
              <a:t> Links</a:t>
            </a:r>
            <a:endParaRPr lang="en-US" sz="1400" b="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FF6C00"/>
                </a:solidFill>
              </a:rPr>
              <a:t>68.7%</a:t>
            </a:r>
            <a:r>
              <a:rPr lang="en-US" sz="1400" b="0" dirty="0"/>
              <a:t> of links come from social media in 2018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/>
              <a:t>Since Share Links became available to both corresponding and co-authors in August 2017, the number of authors receiving Share Links has increased by </a:t>
            </a:r>
            <a:r>
              <a:rPr lang="en-US" sz="1400" b="0" dirty="0">
                <a:solidFill>
                  <a:srgbClr val="FF6C00"/>
                </a:solidFill>
              </a:rPr>
              <a:t>over 300%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C47A-2488-416B-89DF-02DC664DA84B}" type="datetime1">
              <a:rPr lang="nl-NL" sz="800" smtClean="0"/>
              <a:pPr/>
              <a:t>28-10-2019</a:t>
            </a:fld>
            <a:endParaRPr lang="de-DE" sz="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dirty="0"/>
              <a:t>Title (change with Header &amp; footer button)</a:t>
            </a:r>
            <a:endParaRPr lang="de-DE" sz="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264" y="246081"/>
            <a:ext cx="2763919" cy="410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4371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9FB5C-5328-4B41-AD27-768F5239A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C47A-2488-416B-89DF-02DC664DA84B}" type="datetime1">
              <a:rPr lang="nl-NL" sz="800" smtClean="0"/>
              <a:pPr/>
              <a:t>28-10-2019</a:t>
            </a:fld>
            <a:endParaRPr lang="de-DE" sz="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886BA-5E1F-4E29-83D3-83D7B10D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/>
              <a:t>Title (change with Header &amp; footer button)</a:t>
            </a:r>
            <a:endParaRPr lang="de-DE" sz="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D680D3-FFC8-4563-AB57-B05B81BB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43" y="290621"/>
            <a:ext cx="8485714" cy="4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5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C1C0083-21D7-1440-932E-54B27879D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11" y="380204"/>
            <a:ext cx="6869827" cy="462759"/>
          </a:xfrm>
        </p:spPr>
        <p:txBody>
          <a:bodyPr/>
          <a:lstStyle/>
          <a:p>
            <a:r>
              <a:rPr lang="en-US" sz="2800" dirty="0"/>
              <a:t>Fueling IRs: free API program 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1046431" y="4717879"/>
            <a:ext cx="3086100" cy="135000"/>
          </a:xfrm>
        </p:spPr>
        <p:txBody>
          <a:bodyPr/>
          <a:lstStyle/>
          <a:p>
            <a:fld id="{E703C47A-2488-416B-89DF-02DC664DA84B}" type="datetime1">
              <a:rPr lang="nl-NL" sz="800" smtClean="0"/>
              <a:pPr/>
              <a:t>28-10-2019</a:t>
            </a:fld>
            <a:endParaRPr lang="de-DE" sz="800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6431" y="4569185"/>
            <a:ext cx="4500000" cy="135000"/>
          </a:xfrm>
        </p:spPr>
        <p:txBody>
          <a:bodyPr/>
          <a:lstStyle/>
          <a:p>
            <a:r>
              <a:rPr lang="en-US" sz="800" dirty="0"/>
              <a:t>Title (change with Header &amp; footer button)</a:t>
            </a:r>
            <a:endParaRPr lang="de-DE" sz="80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741459" y="1596933"/>
            <a:ext cx="1942353" cy="1787543"/>
          </a:xfr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Did you know? </a:t>
            </a:r>
          </a:p>
          <a:p>
            <a:pPr>
              <a:lnSpc>
                <a:spcPct val="150000"/>
              </a:lnSpc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Scopus customers can also integrate Scopus APIs to retrieve metadata and abstracts across all publishers. </a:t>
            </a:r>
          </a:p>
          <a:p>
            <a:pPr>
              <a:lnSpc>
                <a:spcPct val="150000"/>
              </a:lnSpc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311" y="4170809"/>
            <a:ext cx="50142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u="sng" dirty="0">
                <a:solidFill>
                  <a:srgbClr val="0A0A0A"/>
                </a:solidFill>
                <a:latin typeface="+mj-lt"/>
                <a:ea typeface="Kozuka Gothic Pr6N L" panose="020B0200000000000000" pitchFamily="34" charset="-128"/>
                <a:cs typeface="NexusSansPro" panose="020B0504030101020102" pitchFamily="34" charset="0"/>
              </a:rPr>
              <a:t>Please Note</a:t>
            </a:r>
            <a:r>
              <a:rPr lang="en-GB" sz="800" b="1" dirty="0">
                <a:solidFill>
                  <a:srgbClr val="0A0A0A"/>
                </a:solidFill>
                <a:latin typeface="+mj-lt"/>
                <a:ea typeface="Kozuka Gothic Pr6N L" panose="020B0200000000000000" pitchFamily="34" charset="-128"/>
                <a:cs typeface="NexusSansPro" panose="020B0504030101020102" pitchFamily="34" charset="0"/>
              </a:rPr>
              <a:t>: </a:t>
            </a:r>
            <a:r>
              <a:rPr lang="en-GB" sz="800" dirty="0">
                <a:solidFill>
                  <a:srgbClr val="0A0A0A"/>
                </a:solidFill>
                <a:latin typeface="+mj-lt"/>
                <a:ea typeface="Kozuka Gothic Pr6N L" panose="020B0200000000000000" pitchFamily="34" charset="-128"/>
                <a:cs typeface="NexusSansPro" panose="020B0504030101020102" pitchFamily="34" charset="0"/>
              </a:rPr>
              <a:t>**Minimum part of the program.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59234" y="1661323"/>
            <a:ext cx="1333580" cy="2422997"/>
          </a:xfrm>
          <a:prstGeom prst="rect">
            <a:avLst/>
          </a:prstGeom>
          <a:solidFill>
            <a:srgbClr val="ACD2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j-lt"/>
                <a:ea typeface="Kozuka Gothic Pr6N L" panose="020B0200000000000000" pitchFamily="34" charset="-128"/>
                <a:cs typeface="NexusSansPro" panose="020B0504030101020102" pitchFamily="34" charset="0"/>
              </a:rPr>
              <a:t>Article Retrieval API embeds the final article in your repository so subscribers don’t leave your site to access the article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7200" y="1202984"/>
            <a:ext cx="1333580" cy="393948"/>
          </a:xfrm>
          <a:prstGeom prst="rect">
            <a:avLst/>
          </a:prstGeom>
          <a:solidFill>
            <a:srgbClr val="3679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anose="020B0604020202020204" pitchFamily="34" charset="0"/>
                <a:ea typeface="Kozuka Gothic Pr6N L" panose="020B0200000000000000" pitchFamily="34" charset="-128"/>
                <a:cs typeface="Arial" panose="020B0604020202020204" pitchFamily="34" charset="0"/>
              </a:rPr>
              <a:t>Keep users on your IR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5206" y="1660119"/>
            <a:ext cx="1362068" cy="2415292"/>
          </a:xfrm>
          <a:prstGeom prst="rect">
            <a:avLst/>
          </a:prstGeom>
          <a:solidFill>
            <a:srgbClr val="ACD2FF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+mj-lt"/>
                <a:ea typeface="Kozuka Gothic Pr6N L" panose="020B0200000000000000" pitchFamily="34" charset="-128"/>
                <a:cs typeface="NexusSansPro" panose="020B0504030101020102" pitchFamily="34" charset="0"/>
              </a:rPr>
              <a:t>Search API can extract the metadata and abstracts of your affiliated authors to help populate your repository, enhance discoverability and create links or embed final version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43650" y="1672183"/>
            <a:ext cx="1398501" cy="24058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+mj-lt"/>
                <a:ea typeface="Kozuka Gothic Pr6N L" panose="020B0200000000000000" pitchFamily="34" charset="-128"/>
                <a:cs typeface="NexusSansPro" panose="020B0504030101020102" pitchFamily="34" charset="0"/>
              </a:rPr>
              <a:t>Entitlements API** can ensure subscribed users see the final version and visitors can see the accepted manuscript hosted on your repository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7680" y="1202983"/>
            <a:ext cx="1380921" cy="393949"/>
          </a:xfrm>
          <a:prstGeom prst="rect">
            <a:avLst/>
          </a:prstGeom>
          <a:solidFill>
            <a:srgbClr val="3679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anose="020B0604020202020204" pitchFamily="34" charset="0"/>
                <a:ea typeface="Kozuka Gothic Pr6N L" panose="020B0200000000000000" pitchFamily="34" charset="-128"/>
                <a:cs typeface="Arial" panose="020B0604020202020204" pitchFamily="34" charset="0"/>
              </a:rPr>
              <a:t>Get metadata &amp; abstracts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43650" y="1202143"/>
            <a:ext cx="1398501" cy="3939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anose="020B0604020202020204" pitchFamily="34" charset="0"/>
                <a:ea typeface="Kozuka Gothic Pr6N L" panose="020B0200000000000000" pitchFamily="34" charset="-128"/>
                <a:cs typeface="Arial" panose="020B0604020202020204" pitchFamily="34" charset="0"/>
              </a:rPr>
              <a:t>Show the final version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25829" y="1678338"/>
            <a:ext cx="1428318" cy="2403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j-lt"/>
                <a:ea typeface="Kozuka Gothic Pr6N L" panose="020B0200000000000000" pitchFamily="34" charset="-128"/>
                <a:cs typeface="NexusSansPro" panose="020B0504030101020102" pitchFamily="34" charset="0"/>
              </a:rPr>
              <a:t>Hosting permissions API can retrieve embargo end dates so you can make manuscripts automatically available to the public after embargo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25829" y="1202983"/>
            <a:ext cx="1428318" cy="3861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anose="020B0604020202020204" pitchFamily="34" charset="0"/>
                <a:ea typeface="Kozuka Gothic Pr6N L" panose="020B0200000000000000" pitchFamily="34" charset="-128"/>
                <a:cs typeface="Arial" panose="020B0604020202020204" pitchFamily="34" charset="0"/>
              </a:rPr>
              <a:t>Make manuscripts public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689" y="1202984"/>
            <a:ext cx="1135123" cy="32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951210" y="4188380"/>
            <a:ext cx="24219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latin typeface="+mj-lt"/>
                <a:ea typeface="Kozuka Gothic Pr6N L" panose="020B0200000000000000" pitchFamily="34" charset="-128"/>
                <a:cs typeface="NexusSansPro" panose="020B0504030101020102" pitchFamily="34" charset="0"/>
              </a:rPr>
              <a:t>//dev.elsevier.com/tecdoc_sd_ir_integration.html</a:t>
            </a:r>
            <a:endParaRPr lang="en-US" sz="800" dirty="0">
              <a:latin typeface="+mj-lt"/>
              <a:ea typeface="Kozuka Gothic Pr6N L" panose="020B0200000000000000" pitchFamily="34" charset="-128"/>
              <a:cs typeface="NexusSansPro" panose="020B05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22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</a:t>
            </a:r>
            <a:br>
              <a:rPr lang="en-US" dirty="0"/>
            </a:br>
            <a:r>
              <a:rPr lang="en-US" dirty="0"/>
              <a:t>collaborative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12" y="239096"/>
            <a:ext cx="4834423" cy="483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81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9F6C0-316E-4FBA-8C9E-82E797F69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C47A-2488-416B-89DF-02DC664DA84B}" type="datetime1">
              <a:rPr lang="nl-NL" sz="800" smtClean="0"/>
              <a:pPr/>
              <a:t>29-10-2019</a:t>
            </a:fld>
            <a:endParaRPr lang="de-DE" sz="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7D061-86E0-4FA9-A5BA-9CD50A3D8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/>
              <a:t>Title (change with Header &amp; footer button)</a:t>
            </a:r>
            <a:endParaRPr lang="de-DE" sz="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3AA9EA-0DDC-4E4B-B769-95852FC44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90" y="0"/>
            <a:ext cx="72926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33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1046431" y="4717879"/>
            <a:ext cx="3086100" cy="135000"/>
          </a:xfrm>
        </p:spPr>
        <p:txBody>
          <a:bodyPr/>
          <a:lstStyle/>
          <a:p>
            <a:fld id="{E703C47A-2488-416B-89DF-02DC664DA84B}" type="datetime1">
              <a:rPr lang="nl-NL" sz="800" smtClean="0"/>
              <a:pPr/>
              <a:t>28-10-2019</a:t>
            </a:fld>
            <a:endParaRPr lang="de-DE" sz="8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6431" y="4550066"/>
            <a:ext cx="4500000" cy="135000"/>
          </a:xfrm>
        </p:spPr>
        <p:txBody>
          <a:bodyPr/>
          <a:lstStyle/>
          <a:p>
            <a:r>
              <a:rPr lang="en-US" sz="800" dirty="0"/>
              <a:t>Title (change with Header &amp; footer button)</a:t>
            </a:r>
            <a:endParaRPr lang="de-DE" sz="8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597431" y="1158155"/>
            <a:ext cx="0" cy="311490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"/>
          <p:cNvSpPr txBox="1">
            <a:spLocks/>
          </p:cNvSpPr>
          <p:nvPr/>
        </p:nvSpPr>
        <p:spPr>
          <a:xfrm>
            <a:off x="363311" y="1158155"/>
            <a:ext cx="4947243" cy="627186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ts val="3400"/>
              </a:lnSpc>
              <a:spcBef>
                <a:spcPts val="0"/>
              </a:spcBef>
              <a:buClr>
                <a:srgbClr val="FF6C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400" b="0" dirty="0"/>
              <a:t>Submitting authors can store research data in </a:t>
            </a:r>
            <a:r>
              <a:rPr lang="en-US" sz="1400" b="0" dirty="0">
                <a:hlinkClick r:id="rId3"/>
              </a:rPr>
              <a:t>Mendeley Data</a:t>
            </a:r>
            <a:r>
              <a:rPr lang="en-US" sz="1400" b="0" dirty="0"/>
              <a:t> repository and link this to their article on ScienceDirect.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200" b="0" dirty="0"/>
              <a:t>Open access, </a:t>
            </a:r>
            <a:r>
              <a:rPr lang="en-US" sz="1200" b="0" dirty="0">
                <a:solidFill>
                  <a:srgbClr val="FF6C00"/>
                </a:solidFill>
              </a:rPr>
              <a:t>free-to-use</a:t>
            </a:r>
            <a:r>
              <a:rPr lang="en-US" sz="1200" b="0" dirty="0"/>
              <a:t> repository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200" b="0" dirty="0"/>
              <a:t>Indexes over</a:t>
            </a:r>
            <a:r>
              <a:rPr lang="en-US" sz="1200" b="0" dirty="0">
                <a:solidFill>
                  <a:srgbClr val="FF6C00"/>
                </a:solidFill>
              </a:rPr>
              <a:t> 10 million </a:t>
            </a:r>
            <a:r>
              <a:rPr lang="en-US" sz="1200" b="0" dirty="0"/>
              <a:t>datasets</a:t>
            </a:r>
            <a:r>
              <a:rPr lang="en-US" sz="1200" b="0" dirty="0">
                <a:solidFill>
                  <a:srgbClr val="FF6C00"/>
                </a:solidFill>
              </a:rPr>
              <a:t> </a:t>
            </a:r>
            <a:r>
              <a:rPr lang="en-US" sz="1200" b="0" dirty="0"/>
              <a:t>from domain-specific and cross-domain repositories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200" b="0" dirty="0"/>
              <a:t>Hosts </a:t>
            </a:r>
            <a:r>
              <a:rPr lang="en-US" sz="1200" b="0" dirty="0">
                <a:solidFill>
                  <a:srgbClr val="FF6C00"/>
                </a:solidFill>
              </a:rPr>
              <a:t>all formats </a:t>
            </a:r>
            <a:r>
              <a:rPr lang="en-US" sz="1200" b="0" dirty="0"/>
              <a:t>(raw, processed data, tables, code and software)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200" b="0" dirty="0">
                <a:solidFill>
                  <a:srgbClr val="FF6C00"/>
                </a:solidFill>
              </a:rPr>
              <a:t>10GB </a:t>
            </a:r>
            <a:r>
              <a:rPr lang="en-US" sz="1200" b="0" dirty="0"/>
              <a:t>free storage</a:t>
            </a:r>
            <a:r>
              <a:rPr lang="en-US" sz="1200" b="0" dirty="0">
                <a:solidFill>
                  <a:srgbClr val="FF6C00"/>
                </a:solidFill>
              </a:rPr>
              <a:t> </a:t>
            </a:r>
            <a:r>
              <a:rPr lang="en-US" sz="1200" b="0" dirty="0"/>
              <a:t>and CC0 license option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200" b="0" dirty="0"/>
              <a:t>Assigns data </a:t>
            </a:r>
            <a:r>
              <a:rPr lang="en-US" sz="1200" b="0" dirty="0">
                <a:solidFill>
                  <a:srgbClr val="FF6C00"/>
                </a:solidFill>
              </a:rPr>
              <a:t>DOI</a:t>
            </a:r>
            <a:r>
              <a:rPr lang="en-US" sz="1200" b="0" dirty="0"/>
              <a:t> to make it independently citable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200" b="0" dirty="0"/>
              <a:t>Partnership with DANS for long term </a:t>
            </a:r>
            <a:r>
              <a:rPr lang="en-US" sz="1200" b="0" dirty="0">
                <a:solidFill>
                  <a:srgbClr val="FF6C00"/>
                </a:solidFill>
              </a:rPr>
              <a:t>storage </a:t>
            </a:r>
            <a:r>
              <a:rPr lang="en-US" sz="1200" b="0" dirty="0"/>
              <a:t>and</a:t>
            </a:r>
            <a:r>
              <a:rPr lang="en-US" sz="1200" b="0" dirty="0">
                <a:solidFill>
                  <a:srgbClr val="FF6C00"/>
                </a:solidFill>
              </a:rPr>
              <a:t> preservation </a:t>
            </a:r>
            <a:endParaRPr lang="en-US" sz="1100" b="0" dirty="0">
              <a:solidFill>
                <a:srgbClr val="FF6C00"/>
              </a:solidFill>
            </a:endParaRPr>
          </a:p>
        </p:txBody>
      </p:sp>
      <p:sp>
        <p:nvSpPr>
          <p:cNvPr id="17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63311" y="380204"/>
            <a:ext cx="7798553" cy="462759"/>
          </a:xfrm>
        </p:spPr>
        <p:txBody>
          <a:bodyPr/>
          <a:lstStyle/>
          <a:p>
            <a:r>
              <a:rPr lang="en-US" sz="2800" dirty="0"/>
              <a:t>Storing research data</a:t>
            </a:r>
            <a:r>
              <a:rPr lang="pl-PL" sz="2800" dirty="0"/>
              <a:t> &amp; </a:t>
            </a:r>
            <a:r>
              <a:rPr lang="pl-PL" sz="2800" dirty="0" err="1"/>
              <a:t>facilitating</a:t>
            </a:r>
            <a:r>
              <a:rPr lang="pl-PL" sz="2800" dirty="0"/>
              <a:t> </a:t>
            </a:r>
            <a:r>
              <a:rPr lang="pl-PL" sz="2800" dirty="0" err="1"/>
              <a:t>cooperation</a:t>
            </a:r>
            <a:r>
              <a:rPr lang="en-US" sz="2800" dirty="0"/>
              <a:t> 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5"/>
          <a:stretch/>
        </p:blipFill>
        <p:spPr bwMode="auto">
          <a:xfrm>
            <a:off x="5885850" y="1004741"/>
            <a:ext cx="2796618" cy="64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7" b="18487"/>
          <a:stretch>
            <a:fillRect/>
          </a:stretch>
        </p:blipFill>
        <p:spPr bwMode="auto">
          <a:xfrm>
            <a:off x="5938972" y="1785341"/>
            <a:ext cx="2841717" cy="18414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8CE8CB-3529-4F16-BC80-B34A1B9D4285}"/>
              </a:ext>
            </a:extLst>
          </p:cNvPr>
          <p:cNvSpPr txBox="1"/>
          <p:nvPr/>
        </p:nvSpPr>
        <p:spPr>
          <a:xfrm>
            <a:off x="6124482" y="3763094"/>
            <a:ext cx="2319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3679E0"/>
                </a:solidFill>
              </a:rPr>
              <a:t>https://data.mendeley.com/</a:t>
            </a:r>
          </a:p>
        </p:txBody>
      </p:sp>
    </p:spTree>
    <p:extLst>
      <p:ext uri="{BB962C8B-B14F-4D97-AF65-F5344CB8AC3E}">
        <p14:creationId xmlns:p14="http://schemas.microsoft.com/office/powerpoint/2010/main" val="808221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1046431" y="4717879"/>
            <a:ext cx="3086100" cy="135000"/>
          </a:xfrm>
        </p:spPr>
        <p:txBody>
          <a:bodyPr/>
          <a:lstStyle/>
          <a:p>
            <a:fld id="{E703C47A-2488-416B-89DF-02DC664DA84B}" type="datetime1">
              <a:rPr lang="nl-NL" sz="800" smtClean="0"/>
              <a:pPr/>
              <a:t>28-10-2019</a:t>
            </a:fld>
            <a:endParaRPr lang="de-DE" sz="8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6431" y="4550066"/>
            <a:ext cx="4500000" cy="135000"/>
          </a:xfrm>
        </p:spPr>
        <p:txBody>
          <a:bodyPr/>
          <a:lstStyle/>
          <a:p>
            <a:r>
              <a:rPr lang="en-US" sz="800" dirty="0"/>
              <a:t>Title (change with Header &amp; footer button)</a:t>
            </a:r>
            <a:endParaRPr lang="de-DE" sz="8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87821" y="1106608"/>
            <a:ext cx="3729" cy="317981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"/>
          <p:cNvSpPr txBox="1">
            <a:spLocks/>
          </p:cNvSpPr>
          <p:nvPr/>
        </p:nvSpPr>
        <p:spPr>
          <a:xfrm>
            <a:off x="363310" y="1057275"/>
            <a:ext cx="4651893" cy="2429465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ts val="3400"/>
              </a:lnSpc>
              <a:spcBef>
                <a:spcPts val="0"/>
              </a:spcBef>
              <a:buClr>
                <a:srgbClr val="FF6C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b="0" dirty="0"/>
              <a:t>Offer researchers an easy channel to publish their research output, receive credit, and make research objects discoverable </a:t>
            </a:r>
          </a:p>
          <a:p>
            <a:pPr marL="228600" indent="-2286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b="0" dirty="0"/>
              <a:t>Dedicated sections in regular journals</a:t>
            </a:r>
          </a:p>
          <a:p>
            <a:pPr marL="228600" indent="-2286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b="0" dirty="0"/>
              <a:t>Specialized, fast and transparent peer-review  process</a:t>
            </a:r>
          </a:p>
          <a:p>
            <a:pPr marL="228600" indent="-2286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b="0" dirty="0"/>
              <a:t>Co-submission service via regular journals for data articles</a:t>
            </a:r>
          </a:p>
          <a:p>
            <a:pPr marL="228600" indent="-2286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b="0" dirty="0"/>
              <a:t>Primarily Open Access, APCs of ~500 USD</a:t>
            </a:r>
          </a:p>
        </p:txBody>
      </p:sp>
      <p:sp>
        <p:nvSpPr>
          <p:cNvPr id="17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63311" y="380204"/>
            <a:ext cx="6869827" cy="462759"/>
          </a:xfrm>
        </p:spPr>
        <p:txBody>
          <a:bodyPr/>
          <a:lstStyle/>
          <a:p>
            <a:r>
              <a:rPr lang="en-US" sz="2800" dirty="0"/>
              <a:t>Publishing data articles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200" y="1157927"/>
            <a:ext cx="3498781" cy="307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89620" y="3548397"/>
            <a:ext cx="3999722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Because no matter what field of research you are in,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u="none" strike="noStrike" kern="0" cap="none" spc="0" normalizeH="0" baseline="0" noProof="0" dirty="0">
                <a:ln>
                  <a:noFill/>
                </a:ln>
                <a:solidFill>
                  <a:srgbClr val="FF6C00"/>
                </a:solidFill>
                <a:effectLst/>
                <a:uLnTx/>
                <a:uFillTx/>
                <a:latin typeface="Arial"/>
              </a:rPr>
              <a:t>data</a:t>
            </a:r>
            <a:r>
              <a:rPr kumimoji="0" lang="en-GB" sz="1200" b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en-GB" sz="1200" b="1" u="none" strike="noStrike" kern="0" cap="none" spc="0" normalizeH="0" baseline="0" noProof="0" dirty="0">
                <a:ln>
                  <a:noFill/>
                </a:ln>
                <a:solidFill>
                  <a:srgbClr val="FF6C00"/>
                </a:solidFill>
                <a:effectLst/>
                <a:uLnTx/>
                <a:uFillTx/>
                <a:latin typeface="Arial"/>
              </a:rPr>
              <a:t>methods</a:t>
            </a:r>
            <a:r>
              <a:rPr kumimoji="0" lang="en-GB" sz="1200" b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 and </a:t>
            </a:r>
            <a:r>
              <a:rPr kumimoji="0" lang="en-GB" sz="1200" b="1" u="none" strike="noStrike" kern="0" cap="none" spc="0" normalizeH="0" baseline="0" noProof="0" dirty="0">
                <a:ln>
                  <a:noFill/>
                </a:ln>
                <a:solidFill>
                  <a:srgbClr val="FF6C00"/>
                </a:solidFill>
                <a:effectLst/>
                <a:uLnTx/>
                <a:uFillTx/>
                <a:latin typeface="Arial"/>
              </a:rPr>
              <a:t>software</a:t>
            </a:r>
            <a:r>
              <a:rPr kumimoji="0" lang="en-GB" sz="1200" b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 always matter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94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8D4A4-FA87-4C3C-A0BF-7DCDF671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C47A-2488-416B-89DF-02DC664DA84B}" type="datetime1">
              <a:rPr lang="nl-NL" sz="800" smtClean="0"/>
              <a:pPr/>
              <a:t>28-10-2019</a:t>
            </a:fld>
            <a:endParaRPr lang="de-DE" sz="800" dirty="0"/>
          </a:p>
        </p:txBody>
      </p:sp>
      <p:pic>
        <p:nvPicPr>
          <p:cNvPr id="2050" name="Picture 2" descr="Znalezione obrazy dla zapytania lithuania autumn forest">
            <a:extLst>
              <a:ext uri="{FF2B5EF4-FFF2-40B4-BE49-F238E27FC236}">
                <a16:creationId xmlns:a16="http://schemas.microsoft.com/office/drawing/2014/main" id="{E0C9E779-75E2-4198-B9CB-73200EFD0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35" y="0"/>
            <a:ext cx="9202469" cy="53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04D1B9-D9D9-4D06-8D8E-B6F5C0954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613" y="2108991"/>
            <a:ext cx="6584261" cy="462759"/>
          </a:xfrm>
        </p:spPr>
        <p:txBody>
          <a:bodyPr/>
          <a:lstStyle/>
          <a:p>
            <a:pPr algn="ctr"/>
            <a:r>
              <a:rPr lang="pl-PL" sz="3600" dirty="0">
                <a:solidFill>
                  <a:schemeClr val="bg1">
                    <a:lumMod val="85000"/>
                  </a:schemeClr>
                </a:solidFill>
              </a:rPr>
              <a:t>We </a:t>
            </a:r>
            <a:r>
              <a:rPr lang="pl-PL" sz="3600" dirty="0" err="1">
                <a:solidFill>
                  <a:schemeClr val="bg1">
                    <a:lumMod val="85000"/>
                  </a:schemeClr>
                </a:solidFill>
              </a:rPr>
              <a:t>don’t</a:t>
            </a:r>
            <a:r>
              <a:rPr lang="pl-PL" sz="3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l-PL" sz="3600" dirty="0" err="1">
                <a:solidFill>
                  <a:schemeClr val="bg1">
                    <a:lumMod val="85000"/>
                  </a:schemeClr>
                </a:solidFill>
              </a:rPr>
              <a:t>have</a:t>
            </a:r>
            <a:r>
              <a:rPr lang="pl-PL" sz="3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l-PL" sz="3600" dirty="0" err="1">
                <a:solidFill>
                  <a:schemeClr val="bg1">
                    <a:lumMod val="85000"/>
                  </a:schemeClr>
                </a:solidFill>
              </a:rPr>
              <a:t>all</a:t>
            </a:r>
            <a:r>
              <a:rPr lang="pl-PL" sz="3600" dirty="0">
                <a:solidFill>
                  <a:schemeClr val="bg1">
                    <a:lumMod val="85000"/>
                  </a:schemeClr>
                </a:solidFill>
              </a:rPr>
              <a:t> the </a:t>
            </a:r>
            <a:r>
              <a:rPr lang="pl-PL" sz="3600" dirty="0" err="1">
                <a:solidFill>
                  <a:schemeClr val="bg1">
                    <a:lumMod val="85000"/>
                  </a:schemeClr>
                </a:solidFill>
              </a:rPr>
              <a:t>answers</a:t>
            </a:r>
            <a:r>
              <a:rPr lang="pl-PL" sz="3600" dirty="0">
                <a:solidFill>
                  <a:schemeClr val="bg1">
                    <a:lumMod val="85000"/>
                  </a:schemeClr>
                </a:solidFill>
              </a:rPr>
              <a:t>, nor a </a:t>
            </a:r>
            <a:r>
              <a:rPr lang="pl-PL" sz="3600" dirty="0" err="1">
                <a:solidFill>
                  <a:schemeClr val="bg1">
                    <a:lumMod val="85000"/>
                  </a:schemeClr>
                </a:solidFill>
              </a:rPr>
              <a:t>fixed</a:t>
            </a:r>
            <a:r>
              <a:rPr lang="pl-PL" sz="3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l-PL" sz="3600" dirty="0" err="1">
                <a:solidFill>
                  <a:schemeClr val="bg1">
                    <a:lumMod val="85000"/>
                  </a:schemeClr>
                </a:solidFill>
              </a:rPr>
              <a:t>solution</a:t>
            </a:r>
            <a:endParaRPr lang="en-GB" sz="3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1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1046431" y="4717879"/>
            <a:ext cx="3086100" cy="135000"/>
          </a:xfrm>
        </p:spPr>
        <p:txBody>
          <a:bodyPr/>
          <a:lstStyle/>
          <a:p>
            <a:fld id="{E703C47A-2488-416B-89DF-02DC664DA84B}" type="datetime1">
              <a:rPr lang="nl-NL" sz="800" smtClean="0"/>
              <a:pPr/>
              <a:t>28-10-2019</a:t>
            </a:fld>
            <a:endParaRPr lang="de-DE" sz="8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6431" y="4550066"/>
            <a:ext cx="4500000" cy="135000"/>
          </a:xfrm>
        </p:spPr>
        <p:txBody>
          <a:bodyPr/>
          <a:lstStyle/>
          <a:p>
            <a:r>
              <a:rPr lang="en-US" sz="800" dirty="0"/>
              <a:t>Title (change with Header &amp; footer button)</a:t>
            </a:r>
            <a:endParaRPr lang="de-DE" sz="800" dirty="0"/>
          </a:p>
        </p:txBody>
      </p:sp>
      <p:sp>
        <p:nvSpPr>
          <p:cNvPr id="22" name="Text Placeholder 6"/>
          <p:cNvSpPr txBox="1">
            <a:spLocks/>
          </p:cNvSpPr>
          <p:nvPr/>
        </p:nvSpPr>
        <p:spPr>
          <a:xfrm>
            <a:off x="363311" y="1158154"/>
            <a:ext cx="8506369" cy="2886307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ts val="3400"/>
              </a:lnSpc>
              <a:spcBef>
                <a:spcPts val="0"/>
              </a:spcBef>
              <a:buClr>
                <a:srgbClr val="FF6C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200" b="0" dirty="0"/>
              <a:t>Free Data-linking tool provides one click access to relevant stored data sets 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200" b="0" dirty="0"/>
              <a:t>50+ leading domain specific data repositories 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200" b="0" dirty="0"/>
              <a:t>Linking enabled by in-article accession numbers, data DOI’s, or data banners</a:t>
            </a:r>
          </a:p>
        </p:txBody>
      </p:sp>
      <p:sp>
        <p:nvSpPr>
          <p:cNvPr id="17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63311" y="380204"/>
            <a:ext cx="6869827" cy="462759"/>
          </a:xfrm>
        </p:spPr>
        <p:txBody>
          <a:bodyPr/>
          <a:lstStyle/>
          <a:p>
            <a:r>
              <a:rPr lang="en-US" sz="2800" dirty="0"/>
              <a:t>Linking to external data repositories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22" y="2439076"/>
            <a:ext cx="2058035" cy="1328989"/>
          </a:xfrm>
          <a:prstGeom prst="rect">
            <a:avLst/>
          </a:prstGeom>
          <a:ln w="9525">
            <a:solidFill>
              <a:srgbClr val="A7A8AA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014" y="2470335"/>
            <a:ext cx="2156760" cy="1382149"/>
          </a:xfrm>
          <a:prstGeom prst="rect">
            <a:avLst/>
          </a:prstGeom>
          <a:ln>
            <a:solidFill>
              <a:srgbClr val="A7A8AA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ular Callout 16"/>
          <p:cNvSpPr/>
          <p:nvPr/>
        </p:nvSpPr>
        <p:spPr>
          <a:xfrm>
            <a:off x="747266" y="3592007"/>
            <a:ext cx="2285029" cy="516045"/>
          </a:xfrm>
          <a:prstGeom prst="wedgeRectCallout">
            <a:avLst>
              <a:gd name="adj1" fmla="val 49248"/>
              <a:gd name="adj2" fmla="val -147100"/>
            </a:avLst>
          </a:prstGeom>
          <a:solidFill>
            <a:srgbClr val="007398"/>
          </a:solidFill>
          <a:ln w="25400" cap="flat" cmpd="sng" algn="ctr">
            <a:solidFill>
              <a:srgbClr val="00739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3" charset="-128"/>
                <a:cs typeface="Arial" panose="020B0604020202020204" pitchFamily="34" charset="0"/>
              </a:rPr>
              <a:t>Linking through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3" charset="-128"/>
                <a:cs typeface="Arial" panose="020B0604020202020204" pitchFamily="34" charset="0"/>
              </a:rPr>
              <a:t>in-article data accession numbers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3" charset="-128"/>
              <a:cs typeface="Arial" panose="020B0604020202020204" pitchFamily="34" charset="0"/>
            </a:endParaRPr>
          </a:p>
        </p:txBody>
      </p:sp>
      <p:sp>
        <p:nvSpPr>
          <p:cNvPr id="23" name="Rectangular Callout 18"/>
          <p:cNvSpPr/>
          <p:nvPr/>
        </p:nvSpPr>
        <p:spPr>
          <a:xfrm>
            <a:off x="6436817" y="1616657"/>
            <a:ext cx="2194000" cy="445724"/>
          </a:xfrm>
          <a:prstGeom prst="wedgeRectCallout">
            <a:avLst>
              <a:gd name="adj1" fmla="val -34286"/>
              <a:gd name="adj2" fmla="val 119174"/>
            </a:avLst>
          </a:prstGeom>
          <a:solidFill>
            <a:srgbClr val="007398"/>
          </a:solidFill>
          <a:ln w="25400" cap="flat" cmpd="sng" algn="ctr">
            <a:solidFill>
              <a:srgbClr val="00739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85000"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3" charset="-128"/>
                <a:cs typeface="Arial" panose="020B0604020202020204" pitchFamily="34" charset="0"/>
              </a:rPr>
              <a:t>Database banners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3" charset="-128"/>
                <a:cs typeface="Arial" panose="020B0604020202020204" pitchFamily="34" charset="0"/>
              </a:rPr>
              <a:t>shown next to the article on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3" charset="-128"/>
                <a:cs typeface="Arial" panose="020B0604020202020204" pitchFamily="34" charset="0"/>
              </a:rPr>
              <a:t>ScienceDirect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3" charset="-128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25014" y="4108052"/>
            <a:ext cx="32899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http://www.elsevier.com/databaselinking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1095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7314" y="1932754"/>
            <a:ext cx="8078229" cy="2010596"/>
          </a:xfrm>
        </p:spPr>
        <p:txBody>
          <a:bodyPr/>
          <a:lstStyle/>
          <a:p>
            <a:r>
              <a:rPr lang="en-US" dirty="0"/>
              <a:t>More</a:t>
            </a:r>
            <a:br>
              <a:rPr lang="en-US" dirty="0"/>
            </a:br>
            <a:r>
              <a:rPr lang="en-US" dirty="0"/>
              <a:t>transparent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224" y="235980"/>
            <a:ext cx="4862415" cy="486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59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C1C0083-21D7-1440-932E-54B27879D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12" y="380204"/>
            <a:ext cx="6869827" cy="462759"/>
          </a:xfrm>
        </p:spPr>
        <p:txBody>
          <a:bodyPr/>
          <a:lstStyle/>
          <a:p>
            <a:r>
              <a:rPr lang="en-GB" sz="2800" dirty="0"/>
              <a:t>Open peer review reports</a:t>
            </a:r>
            <a:endParaRPr lang="en-US" sz="280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51914" y="1769549"/>
            <a:ext cx="1606808" cy="2102655"/>
          </a:xfr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Forward look</a:t>
            </a:r>
          </a:p>
          <a:p>
            <a:pPr algn="r">
              <a:lnSpc>
                <a:spcPct val="150000"/>
              </a:lnSpc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Extend to other interested journals and provide more data about the peer review process on </a:t>
            </a:r>
            <a:r>
              <a:rPr lang="en-US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ScienceDirect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/>
          </p:cNvPr>
          <p:cNvSpPr txBox="1"/>
          <p:nvPr/>
        </p:nvSpPr>
        <p:spPr>
          <a:xfrm>
            <a:off x="370860" y="965328"/>
            <a:ext cx="8387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GB" sz="1400" kern="0" dirty="0"/>
              <a:t>Pilot in 5 journals to experiment with publishing peer review reports as publicly available research outputs with their own DOI.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8805" y="2094057"/>
            <a:ext cx="2107114" cy="2062318"/>
          </a:xfrm>
          <a:prstGeom prst="rect">
            <a:avLst/>
          </a:prstGeom>
          <a:solidFill>
            <a:srgbClr val="ACD2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46" indent="-171446" defTabSz="914378">
              <a:buClr>
                <a:srgbClr val="FF6C00"/>
              </a:buClr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1"/>
                </a:solidFill>
                <a:latin typeface="+mj-lt"/>
                <a:ea typeface="Kozuka Gothic Pr6N L" panose="020B0200000000000000" pitchFamily="34" charset="-128"/>
                <a:cs typeface="NexusSansPro" panose="020B0504030101020102" pitchFamily="34" charset="0"/>
              </a:rPr>
              <a:t>70% of those surveyed believe that reports are more in depth and constructive i.e. improved and more useful to authors, as a result of being made open</a:t>
            </a:r>
          </a:p>
          <a:p>
            <a:pPr marL="171446" indent="-171446" defTabSz="914378">
              <a:buClr>
                <a:srgbClr val="FF6C00"/>
              </a:buClr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1"/>
                </a:solidFill>
                <a:latin typeface="+mj-lt"/>
                <a:ea typeface="Kozuka Gothic Pr6N L" panose="020B0200000000000000" pitchFamily="34" charset="-128"/>
                <a:cs typeface="NexusSansPro" panose="020B0504030101020102" pitchFamily="34" charset="0"/>
              </a:rPr>
              <a:t>Some concern it may make it harder to find reviewers.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8805" y="1610911"/>
            <a:ext cx="2107114" cy="393948"/>
          </a:xfrm>
          <a:prstGeom prst="rect">
            <a:avLst/>
          </a:prstGeom>
          <a:solidFill>
            <a:srgbClr val="3679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1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Kozuka Gothic Pr6N L" panose="020B0200000000000000" pitchFamily="34" charset="-128"/>
                <a:cs typeface="Arial" panose="020B0604020202020204" pitchFamily="34" charset="0"/>
              </a:rPr>
              <a:t>Editors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26617" y="1610911"/>
            <a:ext cx="2107114" cy="393948"/>
          </a:xfrm>
          <a:prstGeom prst="rect">
            <a:avLst/>
          </a:prstGeom>
          <a:solidFill>
            <a:srgbClr val="3679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1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Kozuka Gothic Pr6N L" panose="020B0200000000000000" pitchFamily="34" charset="-128"/>
                <a:cs typeface="Arial" panose="020B0604020202020204" pitchFamily="34" charset="0"/>
              </a:rPr>
              <a:t>Reviewers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94429" y="1610911"/>
            <a:ext cx="2107114" cy="393948"/>
          </a:xfrm>
          <a:prstGeom prst="rect">
            <a:avLst/>
          </a:prstGeom>
          <a:solidFill>
            <a:srgbClr val="3679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1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Kozuka Gothic Pr6N L" panose="020B0200000000000000" pitchFamily="34" charset="-128"/>
                <a:cs typeface="Arial" panose="020B0604020202020204" pitchFamily="34" charset="0"/>
              </a:rPr>
              <a:t>Authors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626617" y="2094057"/>
            <a:ext cx="2107114" cy="2062318"/>
          </a:xfrm>
          <a:prstGeom prst="rect">
            <a:avLst/>
          </a:prstGeom>
          <a:solidFill>
            <a:srgbClr val="ACD2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46" indent="-171446" defTabSz="914378">
              <a:buClr>
                <a:srgbClr val="FF6C00"/>
              </a:buClr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1"/>
                </a:solidFill>
                <a:latin typeface="+mj-lt"/>
                <a:ea typeface="Kozuka Gothic Pr6N L" panose="020B0200000000000000" pitchFamily="34" charset="-128"/>
                <a:cs typeface="NexusSansPro" panose="020B0504030101020102" pitchFamily="34" charset="0"/>
              </a:rPr>
              <a:t>Like the ability to get recognition</a:t>
            </a:r>
          </a:p>
          <a:p>
            <a:pPr marL="171446" indent="-171446" defTabSz="914378">
              <a:buClr>
                <a:srgbClr val="FF6C00"/>
              </a:buClr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1"/>
                </a:solidFill>
                <a:latin typeface="+mj-lt"/>
                <a:ea typeface="Kozuka Gothic Pr6N L" panose="020B0200000000000000" pitchFamily="34" charset="-128"/>
                <a:cs typeface="NexusSansPro" panose="020B0504030101020102" pitchFamily="34" charset="0"/>
              </a:rPr>
              <a:t>Over 95% said publishing review reports didn’t influence their recommendation nor would it influence them accepting further review invites for the journal.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794429" y="2097111"/>
            <a:ext cx="2107114" cy="2062318"/>
          </a:xfrm>
          <a:prstGeom prst="rect">
            <a:avLst/>
          </a:prstGeom>
          <a:solidFill>
            <a:srgbClr val="ACD2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46" indent="-171446" defTabSz="914378">
              <a:buClr>
                <a:srgbClr val="FF6C00"/>
              </a:buClr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1"/>
                </a:solidFill>
                <a:latin typeface="+mj-lt"/>
                <a:ea typeface="Kozuka Gothic Pr6N L" panose="020B0200000000000000" pitchFamily="34" charset="-128"/>
                <a:cs typeface="NexusSansPro" panose="020B0504030101020102" pitchFamily="34" charset="0"/>
              </a:rPr>
              <a:t>Generally positive about having open peer review reports next to their article</a:t>
            </a:r>
          </a:p>
          <a:p>
            <a:pPr marL="171446" indent="-171446" defTabSz="914378">
              <a:buClr>
                <a:srgbClr val="FF6C00"/>
              </a:buClr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1"/>
                </a:solidFill>
                <a:latin typeface="+mj-lt"/>
                <a:ea typeface="Kozuka Gothic Pr6N L" panose="020B0200000000000000" pitchFamily="34" charset="-128"/>
                <a:cs typeface="NexusSansPro" panose="020B0504030101020102" pitchFamily="34" charset="0"/>
              </a:rPr>
              <a:t>Little impact on their journal choice, indeed slightly more likely to choose a journal offering this.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46431" y="4717879"/>
            <a:ext cx="3086100" cy="135000"/>
          </a:xfrm>
        </p:spPr>
        <p:txBody>
          <a:bodyPr/>
          <a:lstStyle/>
          <a:p>
            <a:fld id="{E703C47A-2488-416B-89DF-02DC664DA84B}" type="datetime1">
              <a:rPr lang="nl-NL" sz="800" smtClean="0"/>
              <a:pPr/>
              <a:t>28-10-2019</a:t>
            </a:fld>
            <a:endParaRPr lang="de-DE" sz="8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46431" y="4550066"/>
            <a:ext cx="4500000" cy="135000"/>
          </a:xfrm>
        </p:spPr>
        <p:txBody>
          <a:bodyPr/>
          <a:lstStyle/>
          <a:p>
            <a:r>
              <a:rPr lang="en-US" sz="800"/>
              <a:t>Title (change with Header &amp; footer button)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695536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24" y="282338"/>
            <a:ext cx="7928508" cy="462759"/>
          </a:xfrm>
        </p:spPr>
        <p:txBody>
          <a:bodyPr/>
          <a:lstStyle/>
          <a:p>
            <a:r>
              <a:rPr lang="en-US" sz="2800" dirty="0"/>
              <a:t>Comprehensive Journal Data Guidelines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C47A-2488-416B-89DF-02DC664DA84B}" type="datetime1">
              <a:rPr lang="nl-NL" sz="800" smtClean="0"/>
              <a:pPr/>
              <a:t>28-10-2019</a:t>
            </a:fld>
            <a:endParaRPr lang="de-DE" sz="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/>
              <a:t>Title (change with Header &amp; footer button)</a:t>
            </a:r>
            <a:endParaRPr lang="de-DE" sz="800" dirty="0"/>
          </a:p>
        </p:txBody>
      </p:sp>
      <p:pic>
        <p:nvPicPr>
          <p:cNvPr id="6" name="Picture 5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4" y="1008031"/>
            <a:ext cx="6158462" cy="1456532"/>
          </a:xfrm>
          <a:prstGeom prst="rect">
            <a:avLst/>
          </a:prstGeom>
        </p:spPr>
      </p:pic>
      <p:pic>
        <p:nvPicPr>
          <p:cNvPr id="7" name="Picture 6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870" y="2867724"/>
            <a:ext cx="6596034" cy="1166501"/>
          </a:xfrm>
          <a:prstGeom prst="rect">
            <a:avLst/>
          </a:prstGeom>
        </p:spPr>
      </p:pic>
      <p:sp>
        <p:nvSpPr>
          <p:cNvPr id="8" name="Rectangle 7">
            <a:extLst/>
          </p:cNvPr>
          <p:cNvSpPr/>
          <p:nvPr/>
        </p:nvSpPr>
        <p:spPr>
          <a:xfrm>
            <a:off x="396880" y="2505070"/>
            <a:ext cx="61584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i="1" dirty="0">
                <a:solidFill>
                  <a:srgbClr val="007398"/>
                </a:solidFill>
              </a:rPr>
              <a:t>https://www.elsevier.com/authors/author-services/research-data/data-guidelines</a:t>
            </a:r>
          </a:p>
        </p:txBody>
      </p:sp>
      <p:sp>
        <p:nvSpPr>
          <p:cNvPr id="9" name="Rectangle 8">
            <a:extLst/>
          </p:cNvPr>
          <p:cNvSpPr/>
          <p:nvPr/>
        </p:nvSpPr>
        <p:spPr>
          <a:xfrm>
            <a:off x="4449781" y="4097335"/>
            <a:ext cx="42111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000" i="1" dirty="0">
                <a:solidFill>
                  <a:srgbClr val="007398"/>
                </a:solidFill>
              </a:rPr>
              <a:t>https://cos.io/our-services/top-guidelines/</a:t>
            </a:r>
          </a:p>
        </p:txBody>
      </p:sp>
    </p:spTree>
    <p:extLst>
      <p:ext uri="{BB962C8B-B14F-4D97-AF65-F5344CB8AC3E}">
        <p14:creationId xmlns:p14="http://schemas.microsoft.com/office/powerpoint/2010/main" val="1081652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1046431" y="4717879"/>
            <a:ext cx="3086100" cy="135000"/>
          </a:xfrm>
        </p:spPr>
        <p:txBody>
          <a:bodyPr/>
          <a:lstStyle/>
          <a:p>
            <a:fld id="{E703C47A-2488-416B-89DF-02DC664DA84B}" type="datetime1">
              <a:rPr lang="nl-NL" sz="800" smtClean="0"/>
              <a:pPr/>
              <a:t>28-10-2019</a:t>
            </a:fld>
            <a:endParaRPr lang="de-DE" sz="8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6431" y="4550066"/>
            <a:ext cx="4500000" cy="135000"/>
          </a:xfrm>
        </p:spPr>
        <p:txBody>
          <a:bodyPr/>
          <a:lstStyle/>
          <a:p>
            <a:r>
              <a:rPr lang="en-US" sz="800" dirty="0"/>
              <a:t>Title (change with Header &amp; footer button)</a:t>
            </a:r>
            <a:endParaRPr lang="de-DE" sz="8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322179" y="1311498"/>
            <a:ext cx="5602" cy="277003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"/>
          <p:cNvSpPr txBox="1">
            <a:spLocks/>
          </p:cNvSpPr>
          <p:nvPr/>
        </p:nvSpPr>
        <p:spPr>
          <a:xfrm>
            <a:off x="363311" y="1242130"/>
            <a:ext cx="5183120" cy="2937984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ts val="3400"/>
              </a:lnSpc>
              <a:spcBef>
                <a:spcPts val="0"/>
              </a:spcBef>
              <a:buClr>
                <a:srgbClr val="FF6C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200" b="0" dirty="0"/>
              <a:t>Authors are encouraged to </a:t>
            </a:r>
            <a:r>
              <a:rPr lang="en-US" sz="1200" b="0" dirty="0">
                <a:solidFill>
                  <a:srgbClr val="FF6C00"/>
                </a:solidFill>
              </a:rPr>
              <a:t>cite datasets 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200" b="0" dirty="0"/>
              <a:t>Used to access a </a:t>
            </a:r>
            <a:r>
              <a:rPr lang="en-US" sz="1200" b="0" dirty="0">
                <a:solidFill>
                  <a:srgbClr val="FF6C00"/>
                </a:solidFill>
              </a:rPr>
              <a:t>direct link </a:t>
            </a:r>
            <a:r>
              <a:rPr lang="en-US" sz="1200" b="0" dirty="0"/>
              <a:t>to stored datasets and encourage data </a:t>
            </a:r>
            <a:r>
              <a:rPr lang="en-US" sz="1200" b="0" dirty="0">
                <a:solidFill>
                  <a:srgbClr val="FF6C00"/>
                </a:solidFill>
              </a:rPr>
              <a:t>sharing</a:t>
            </a:r>
            <a:r>
              <a:rPr lang="en-US" sz="1200" b="0" dirty="0"/>
              <a:t> 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200" b="0" dirty="0"/>
              <a:t>Implemented the </a:t>
            </a:r>
            <a:r>
              <a:rPr lang="en-US" sz="1200" b="0" dirty="0">
                <a:solidFill>
                  <a:srgbClr val="FF6C00"/>
                </a:solidFill>
              </a:rPr>
              <a:t>FORCE 11 </a:t>
            </a:r>
            <a:r>
              <a:rPr lang="en-US" sz="1200" b="0" dirty="0"/>
              <a:t>data citation principles for </a:t>
            </a:r>
            <a:r>
              <a:rPr lang="en-US" sz="1200" b="0" dirty="0">
                <a:solidFill>
                  <a:srgbClr val="FF6C00"/>
                </a:solidFill>
              </a:rPr>
              <a:t>all journals 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200" b="0" dirty="0"/>
              <a:t>Data </a:t>
            </a:r>
            <a:r>
              <a:rPr lang="en-US" sz="1200" b="0" dirty="0">
                <a:solidFill>
                  <a:srgbClr val="FF6C00"/>
                </a:solidFill>
              </a:rPr>
              <a:t>references</a:t>
            </a:r>
            <a:r>
              <a:rPr lang="en-US" sz="1200" b="0" dirty="0"/>
              <a:t> contain different elements than article references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200" b="0" dirty="0"/>
              <a:t>Require new fields to be added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200" b="0" dirty="0"/>
              <a:t>Tags to distinguish between data and article references </a:t>
            </a:r>
          </a:p>
        </p:txBody>
      </p:sp>
      <p:sp>
        <p:nvSpPr>
          <p:cNvPr id="17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63311" y="380204"/>
            <a:ext cx="6869827" cy="462759"/>
          </a:xfrm>
        </p:spPr>
        <p:txBody>
          <a:bodyPr/>
          <a:lstStyle/>
          <a:p>
            <a:r>
              <a:rPr lang="en-US" sz="2800" dirty="0"/>
              <a:t>Implemented data citations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366" y="2249101"/>
            <a:ext cx="2964401" cy="176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248" y="1151975"/>
            <a:ext cx="2086558" cy="10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143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1046431" y="4717879"/>
            <a:ext cx="3086100" cy="135000"/>
          </a:xfrm>
        </p:spPr>
        <p:txBody>
          <a:bodyPr/>
          <a:lstStyle/>
          <a:p>
            <a:fld id="{E703C47A-2488-416B-89DF-02DC664DA84B}" type="datetime1">
              <a:rPr lang="nl-NL" sz="800" smtClean="0"/>
              <a:pPr/>
              <a:t>28-10-2019</a:t>
            </a:fld>
            <a:endParaRPr lang="de-DE" sz="8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6431" y="4550066"/>
            <a:ext cx="4500000" cy="135000"/>
          </a:xfrm>
        </p:spPr>
        <p:txBody>
          <a:bodyPr/>
          <a:lstStyle/>
          <a:p>
            <a:r>
              <a:rPr lang="en-US" sz="800" dirty="0"/>
              <a:t>Title (change with Header &amp; footer button)</a:t>
            </a:r>
            <a:endParaRPr lang="de-DE" sz="800" dirty="0"/>
          </a:p>
        </p:txBody>
      </p:sp>
      <p:sp>
        <p:nvSpPr>
          <p:cNvPr id="22" name="Text Placeholder 6"/>
          <p:cNvSpPr txBox="1">
            <a:spLocks/>
          </p:cNvSpPr>
          <p:nvPr/>
        </p:nvSpPr>
        <p:spPr>
          <a:xfrm>
            <a:off x="363311" y="1223167"/>
            <a:ext cx="6603975" cy="312897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ts val="3400"/>
              </a:lnSpc>
              <a:spcBef>
                <a:spcPts val="0"/>
              </a:spcBef>
              <a:buClr>
                <a:srgbClr val="FF6C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b="0" dirty="0"/>
              <a:t>WHO calling for main findings </a:t>
            </a:r>
            <a:r>
              <a:rPr lang="en-US" sz="1100" b="0" dirty="0">
                <a:solidFill>
                  <a:srgbClr val="FF6C00"/>
                </a:solidFill>
              </a:rPr>
              <a:t>submitted for publication </a:t>
            </a:r>
            <a:r>
              <a:rPr lang="en-US" sz="1100" b="0" dirty="0"/>
              <a:t>- including negative findings</a:t>
            </a:r>
          </a:p>
          <a:p>
            <a:pPr marL="531813" lvl="1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200" b="0" dirty="0"/>
              <a:t>Launch of journal </a:t>
            </a:r>
            <a:r>
              <a:rPr lang="en-US" sz="1200" b="0" i="1" dirty="0"/>
              <a:t>New Negatives in Plant Sciences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b="0" dirty="0"/>
              <a:t>Scientists need a </a:t>
            </a:r>
            <a:r>
              <a:rPr lang="en-US" sz="1100" b="0" dirty="0">
                <a:solidFill>
                  <a:srgbClr val="FF6C00"/>
                </a:solidFill>
              </a:rPr>
              <a:t>clear framework</a:t>
            </a:r>
            <a:r>
              <a:rPr lang="en-US" sz="1100" b="0" dirty="0"/>
              <a:t> to submit data for review and publication. </a:t>
            </a:r>
          </a:p>
          <a:p>
            <a:pPr marL="531813" lvl="1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200" b="0" dirty="0"/>
              <a:t>Launch journals </a:t>
            </a:r>
            <a:r>
              <a:rPr lang="en-US" sz="1200" b="0" i="1" dirty="0"/>
              <a:t>Data in Brief </a:t>
            </a:r>
            <a:r>
              <a:rPr lang="en-US" sz="1200" b="0" dirty="0"/>
              <a:t>and </a:t>
            </a:r>
            <a:r>
              <a:rPr lang="en-US" sz="1200" b="0" i="1" dirty="0"/>
              <a:t>Genomics Data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b="0" dirty="0" err="1"/>
              <a:t>AllTrials</a:t>
            </a:r>
            <a:r>
              <a:rPr lang="en-US" sz="1100" b="0" dirty="0"/>
              <a:t> calls for all clinical trials to be </a:t>
            </a:r>
            <a:r>
              <a:rPr lang="en-US" sz="1100" b="0" dirty="0">
                <a:solidFill>
                  <a:srgbClr val="FF6C00"/>
                </a:solidFill>
              </a:rPr>
              <a:t>registered</a:t>
            </a:r>
            <a:r>
              <a:rPr lang="en-US" sz="1100" b="0" dirty="0"/>
              <a:t> with full </a:t>
            </a:r>
            <a:r>
              <a:rPr lang="en-US" sz="1100" b="0" dirty="0">
                <a:solidFill>
                  <a:srgbClr val="FF6C00"/>
                </a:solidFill>
              </a:rPr>
              <a:t>methods</a:t>
            </a:r>
            <a:r>
              <a:rPr lang="en-US" sz="1100" b="0" dirty="0"/>
              <a:t> and summary </a:t>
            </a:r>
            <a:r>
              <a:rPr lang="en-US" sz="1100" b="0" dirty="0">
                <a:solidFill>
                  <a:srgbClr val="FF6C00"/>
                </a:solidFill>
              </a:rPr>
              <a:t>results</a:t>
            </a:r>
            <a:r>
              <a:rPr lang="en-US" sz="1100" b="0" dirty="0"/>
              <a:t> reported</a:t>
            </a:r>
          </a:p>
          <a:p>
            <a:pPr marL="531813" lvl="1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200" b="0" dirty="0"/>
              <a:t>Launch of journal </a:t>
            </a:r>
            <a:r>
              <a:rPr lang="en-US" sz="1200" b="0" i="1" dirty="0"/>
              <a:t>Contemporary Clinical Trials Communications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b="0" dirty="0"/>
              <a:t>Participation in new </a:t>
            </a:r>
            <a:r>
              <a:rPr lang="en-US" sz="1100" b="0" dirty="0" err="1"/>
              <a:t>Crossref</a:t>
            </a:r>
            <a:r>
              <a:rPr lang="en-US" sz="1100" b="0" dirty="0"/>
              <a:t> pilot to </a:t>
            </a:r>
            <a:r>
              <a:rPr lang="en-US" sz="1100" b="0" dirty="0">
                <a:solidFill>
                  <a:srgbClr val="FF6C00"/>
                </a:solidFill>
              </a:rPr>
              <a:t>link</a:t>
            </a:r>
            <a:r>
              <a:rPr lang="en-US" sz="1100" b="0" dirty="0"/>
              <a:t> published </a:t>
            </a:r>
            <a:r>
              <a:rPr lang="en-US" sz="1100" b="0" dirty="0">
                <a:solidFill>
                  <a:srgbClr val="FF6C00"/>
                </a:solidFill>
              </a:rPr>
              <a:t>reports</a:t>
            </a:r>
            <a:r>
              <a:rPr lang="en-US" sz="1100" b="0" dirty="0"/>
              <a:t> of clinical trials to the registered </a:t>
            </a:r>
            <a:r>
              <a:rPr lang="en-US" sz="1100" b="0" dirty="0">
                <a:solidFill>
                  <a:srgbClr val="FF6C00"/>
                </a:solidFill>
              </a:rPr>
              <a:t>study</a:t>
            </a:r>
          </a:p>
        </p:txBody>
      </p:sp>
      <p:sp>
        <p:nvSpPr>
          <p:cNvPr id="17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63311" y="380204"/>
            <a:ext cx="6869827" cy="462759"/>
          </a:xfrm>
        </p:spPr>
        <p:txBody>
          <a:bodyPr/>
          <a:lstStyle/>
          <a:p>
            <a:r>
              <a:rPr lang="en-US" sz="2800" dirty="0"/>
              <a:t>Enhanced Reporting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70B34-D3C8-47EB-AB0B-388858FB07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5"/>
          <a:stretch/>
        </p:blipFill>
        <p:spPr>
          <a:xfrm>
            <a:off x="6967286" y="0"/>
            <a:ext cx="1715871" cy="444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80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63398-2A19-44FE-AD6D-743982F580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Ačiū už dėmesį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11AA3-DE5F-4B18-A3D9-801F68E38B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sz="2800" i="1" dirty="0" err="1"/>
              <a:t>Questions</a:t>
            </a:r>
            <a:r>
              <a:rPr lang="pl-PL" sz="2800" i="1" dirty="0"/>
              <a:t> </a:t>
            </a:r>
            <a:r>
              <a:rPr lang="pl-PL" sz="2800" i="1" dirty="0" err="1"/>
              <a:t>or</a:t>
            </a:r>
            <a:r>
              <a:rPr lang="pl-PL" sz="2800" i="1" dirty="0"/>
              <a:t> </a:t>
            </a:r>
            <a:r>
              <a:rPr lang="pl-PL" sz="2800" i="1" dirty="0" err="1"/>
              <a:t>comments</a:t>
            </a:r>
            <a:r>
              <a:rPr lang="pl-PL" sz="2800" i="1" dirty="0"/>
              <a:t>? </a:t>
            </a:r>
          </a:p>
          <a:p>
            <a:r>
              <a:rPr lang="pl-PL" sz="2800" i="1" dirty="0"/>
              <a:t>k.gaca-zajac@elsevier.com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3535546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4640" y="282792"/>
            <a:ext cx="7928508" cy="462759"/>
          </a:xfrm>
        </p:spPr>
        <p:txBody>
          <a:bodyPr/>
          <a:lstStyle/>
          <a:p>
            <a:r>
              <a:rPr lang="pl-PL" sz="2800" dirty="0">
                <a:solidFill>
                  <a:srgbClr val="53565A"/>
                </a:solidFill>
              </a:rPr>
              <a:t>How do we </a:t>
            </a:r>
            <a:r>
              <a:rPr lang="pl-PL" sz="2800" i="1" dirty="0" err="1">
                <a:solidFill>
                  <a:srgbClr val="53565A"/>
                </a:solidFill>
              </a:rPr>
              <a:t>understand</a:t>
            </a:r>
            <a:r>
              <a:rPr lang="en-US" sz="2800" dirty="0">
                <a:solidFill>
                  <a:srgbClr val="53565A"/>
                </a:solidFill>
              </a:rPr>
              <a:t> open science?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86817" y="984739"/>
            <a:ext cx="3762277" cy="39108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ts val="3400"/>
              </a:lnSpc>
              <a:spcBef>
                <a:spcPts val="0"/>
              </a:spcBef>
              <a:buClr>
                <a:srgbClr val="FF6C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Open Science describes a way of working which makes research more </a:t>
            </a:r>
            <a:r>
              <a:rPr lang="en-GB" sz="1400" dirty="0">
                <a:solidFill>
                  <a:srgbClr val="FF6C00"/>
                </a:solidFill>
              </a:rPr>
              <a:t>inclusive</a:t>
            </a:r>
            <a:r>
              <a:rPr lang="en-GB" sz="1400" dirty="0"/>
              <a:t>, more </a:t>
            </a:r>
            <a:r>
              <a:rPr lang="en-GB" sz="1400" dirty="0">
                <a:solidFill>
                  <a:srgbClr val="FF6C00"/>
                </a:solidFill>
              </a:rPr>
              <a:t>collaborative</a:t>
            </a:r>
            <a:r>
              <a:rPr lang="en-GB" sz="1400" dirty="0"/>
              <a:t> and more </a:t>
            </a:r>
            <a:r>
              <a:rPr lang="en-GB" sz="1400" dirty="0">
                <a:solidFill>
                  <a:srgbClr val="FF6C00"/>
                </a:solidFill>
              </a:rPr>
              <a:t>transparent</a:t>
            </a:r>
            <a:r>
              <a:rPr lang="en-GB" sz="1400" dirty="0"/>
              <a:t>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Elsevier partners with the research community to empower open science.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 believe open science can benefit research and society and drive research performance. 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207323" y="1048043"/>
            <a:ext cx="1542" cy="372784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A252C3E-0C58-460A-8DA5-01DDDC152B42}"/>
              </a:ext>
            </a:extLst>
          </p:cNvPr>
          <p:cNvSpPr txBox="1"/>
          <p:nvPr/>
        </p:nvSpPr>
        <p:spPr>
          <a:xfrm>
            <a:off x="4488066" y="1048043"/>
            <a:ext cx="38475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Elements of OS: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Open access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Open data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Open tools and platforms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Science and society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Research integrity and reproducibility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Open metrics</a:t>
            </a:r>
          </a:p>
        </p:txBody>
      </p:sp>
    </p:spTree>
    <p:extLst>
      <p:ext uri="{BB962C8B-B14F-4D97-AF65-F5344CB8AC3E}">
        <p14:creationId xmlns:p14="http://schemas.microsoft.com/office/powerpoint/2010/main" val="188634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580" y="204516"/>
            <a:ext cx="7928508" cy="462759"/>
          </a:xfrm>
        </p:spPr>
        <p:txBody>
          <a:bodyPr/>
          <a:lstStyle/>
          <a:p>
            <a:r>
              <a:rPr lang="en-US" sz="2800" dirty="0"/>
              <a:t>Global approaches to open science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2580" y="845880"/>
            <a:ext cx="5621186" cy="13258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European Commission’s 3 main policy goals for research and innovation are </a:t>
            </a:r>
            <a:r>
              <a:rPr lang="en-US" sz="1600" dirty="0">
                <a:solidFill>
                  <a:srgbClr val="FF6C00"/>
                </a:solidFill>
              </a:rPr>
              <a:t>open innovation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6C00"/>
                </a:solidFill>
              </a:rPr>
              <a:t>open science </a:t>
            </a:r>
            <a:r>
              <a:rPr lang="en-US" sz="1600" dirty="0"/>
              <a:t>and </a:t>
            </a:r>
            <a:r>
              <a:rPr lang="en-US" sz="1600" dirty="0">
                <a:solidFill>
                  <a:srgbClr val="FF6C00"/>
                </a:solidFill>
              </a:rPr>
              <a:t>open to the world</a:t>
            </a:r>
            <a:r>
              <a:rPr lang="en-US" sz="1600" dirty="0"/>
              <a:t>. </a:t>
            </a:r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C47A-2488-416B-89DF-02DC664DA84B}" type="datetime1">
              <a:rPr lang="nl-NL" sz="800" smtClean="0"/>
              <a:pPr/>
              <a:t>28-10-2019</a:t>
            </a:fld>
            <a:endParaRPr lang="de-DE" sz="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dirty="0"/>
              <a:t>Title (change with Header &amp; footer button)</a:t>
            </a:r>
            <a:endParaRPr lang="de-DE" sz="800" dirty="0"/>
          </a:p>
        </p:txBody>
      </p:sp>
      <p:pic>
        <p:nvPicPr>
          <p:cNvPr id="10" name="Picture 8" descr="Science 2.0 consultation">
            <a:extLst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29" y="500280"/>
            <a:ext cx="1859659" cy="128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Placeholder 2"/>
          <p:cNvSpPr txBox="1">
            <a:spLocks/>
          </p:cNvSpPr>
          <p:nvPr/>
        </p:nvSpPr>
        <p:spPr>
          <a:xfrm>
            <a:off x="772580" y="2171741"/>
            <a:ext cx="5621186" cy="2026925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ts val="3400"/>
              </a:lnSpc>
              <a:spcBef>
                <a:spcPts val="0"/>
              </a:spcBef>
              <a:buClr>
                <a:srgbClr val="FF6C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772580" y="2639410"/>
            <a:ext cx="3029020" cy="1325861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ts val="3400"/>
              </a:lnSpc>
              <a:spcBef>
                <a:spcPts val="0"/>
              </a:spcBef>
              <a:buClr>
                <a:srgbClr val="FF6C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6113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FAIR Data</a:t>
            </a:r>
          </a:p>
          <a:p>
            <a:pPr marL="646113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Publishing models for OA</a:t>
            </a:r>
            <a:endParaRPr lang="en-US" sz="1400" dirty="0"/>
          </a:p>
          <a:p>
            <a:pPr marL="646113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Open Science Cloud</a:t>
            </a:r>
          </a:p>
          <a:p>
            <a:pPr marL="646113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Alternative Metrics</a:t>
            </a:r>
            <a:endParaRPr lang="en-US" sz="1400" dirty="0"/>
          </a:p>
          <a:p>
            <a:pPr lvl="1" indent="0">
              <a:lnSpc>
                <a:spcPct val="150000"/>
              </a:lnSpc>
              <a:buNone/>
            </a:pPr>
            <a:endParaRPr lang="en-US" sz="1400" dirty="0"/>
          </a:p>
          <a:p>
            <a:pPr marL="646113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6113" lvl="1" indent="-285750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sp>
        <p:nvSpPr>
          <p:cNvPr id="37" name="Text Placeholder 2"/>
          <p:cNvSpPr txBox="1">
            <a:spLocks/>
          </p:cNvSpPr>
          <p:nvPr/>
        </p:nvSpPr>
        <p:spPr>
          <a:xfrm>
            <a:off x="3583173" y="2639409"/>
            <a:ext cx="3029020" cy="1325861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ts val="3400"/>
              </a:lnSpc>
              <a:spcBef>
                <a:spcPts val="0"/>
              </a:spcBef>
              <a:buClr>
                <a:srgbClr val="FF6C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6113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Rewards</a:t>
            </a:r>
          </a:p>
          <a:p>
            <a:pPr marL="646113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Research integrity</a:t>
            </a:r>
          </a:p>
          <a:p>
            <a:pPr marL="646113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Citizen Science</a:t>
            </a:r>
          </a:p>
          <a:p>
            <a:pPr marL="646113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Skills &amp; Training</a:t>
            </a:r>
          </a:p>
          <a:p>
            <a:pPr lvl="1" indent="0">
              <a:lnSpc>
                <a:spcPct val="150000"/>
              </a:lnSpc>
              <a:buNone/>
            </a:pPr>
            <a:endParaRPr lang="en-US" sz="1400" dirty="0"/>
          </a:p>
          <a:p>
            <a:pPr marL="646113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6113" lvl="1" indent="-285750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sp>
        <p:nvSpPr>
          <p:cNvPr id="39" name="Text Placeholder 2"/>
          <p:cNvSpPr txBox="1">
            <a:spLocks/>
          </p:cNvSpPr>
          <p:nvPr/>
        </p:nvSpPr>
        <p:spPr>
          <a:xfrm>
            <a:off x="772580" y="2093176"/>
            <a:ext cx="7928508" cy="1325861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ts val="3400"/>
              </a:lnSpc>
              <a:spcBef>
                <a:spcPts val="0"/>
              </a:spcBef>
              <a:buClr>
                <a:srgbClr val="FF6C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Open Science Policy Platform </a:t>
            </a:r>
            <a:r>
              <a:rPr lang="en-US" sz="1600" dirty="0">
                <a:sym typeface="Wingdings" panose="05000000000000000000" pitchFamily="2" charset="2"/>
              </a:rPr>
              <a:t> recommendations based on 8 priorities: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8203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746" y="374657"/>
            <a:ext cx="7928508" cy="462759"/>
          </a:xfrm>
        </p:spPr>
        <p:txBody>
          <a:bodyPr/>
          <a:lstStyle/>
          <a:p>
            <a:r>
              <a:rPr lang="en-US" sz="2800" dirty="0"/>
              <a:t>Drivers behind open science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C47A-2488-416B-89DF-02DC664DA84B}" type="datetime1">
              <a:rPr lang="nl-NL" sz="800" smtClean="0"/>
              <a:pPr/>
              <a:t>28-10-2019</a:t>
            </a:fld>
            <a:endParaRPr lang="de-DE" sz="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dirty="0"/>
              <a:t>Title (change with Header &amp; footer button)</a:t>
            </a:r>
            <a:endParaRPr lang="de-DE" sz="800" dirty="0"/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772580" y="2171741"/>
            <a:ext cx="5621186" cy="2026925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ts val="3400"/>
              </a:lnSpc>
              <a:spcBef>
                <a:spcPts val="0"/>
              </a:spcBef>
              <a:buClr>
                <a:srgbClr val="FF6C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24E817-F44F-4D95-BD16-66B9C6F5346D}"/>
              </a:ext>
            </a:extLst>
          </p:cNvPr>
          <p:cNvSpPr/>
          <p:nvPr/>
        </p:nvSpPr>
        <p:spPr>
          <a:xfrm>
            <a:off x="2589481" y="1115976"/>
            <a:ext cx="1744394" cy="9339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Funder mandates on OA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7F8DE77-27DD-4B07-800E-1F7073487FB4}"/>
              </a:ext>
            </a:extLst>
          </p:cNvPr>
          <p:cNvSpPr/>
          <p:nvPr/>
        </p:nvSpPr>
        <p:spPr>
          <a:xfrm>
            <a:off x="4507376" y="1115976"/>
            <a:ext cx="1744394" cy="9339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Research journal</a:t>
            </a:r>
          </a:p>
          <a:p>
            <a:pPr algn="ctr"/>
            <a:r>
              <a:rPr lang="en-US" sz="1400" dirty="0"/>
              <a:t>mandates on OA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30A4D12-2C78-45E7-98C2-3874AFA6C327}"/>
              </a:ext>
            </a:extLst>
          </p:cNvPr>
          <p:cNvSpPr/>
          <p:nvPr/>
        </p:nvSpPr>
        <p:spPr>
          <a:xfrm>
            <a:off x="3595921" y="2190360"/>
            <a:ext cx="1744394" cy="9339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Funder mandates on data archiving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0F88EC1-FFD2-45FB-8579-0D35FF1A9A93}"/>
              </a:ext>
            </a:extLst>
          </p:cNvPr>
          <p:cNvSpPr/>
          <p:nvPr/>
        </p:nvSpPr>
        <p:spPr>
          <a:xfrm>
            <a:off x="2589481" y="3264744"/>
            <a:ext cx="1744394" cy="9339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Journal policies on Open Data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51A4336-77ED-4417-A6B1-95807CBC4D99}"/>
              </a:ext>
            </a:extLst>
          </p:cNvPr>
          <p:cNvSpPr/>
          <p:nvPr/>
        </p:nvSpPr>
        <p:spPr>
          <a:xfrm>
            <a:off x="4507376" y="3264744"/>
            <a:ext cx="1744394" cy="9339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Journal policies</a:t>
            </a:r>
          </a:p>
          <a:p>
            <a:pPr algn="ctr"/>
            <a:r>
              <a:rPr lang="en-US" sz="1400" dirty="0"/>
              <a:t>with regards to</a:t>
            </a:r>
          </a:p>
          <a:p>
            <a:pPr algn="ctr"/>
            <a:r>
              <a:rPr lang="en-US" sz="1400" dirty="0"/>
              <a:t>Open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52DD26-FA18-4AD7-9C08-411C3336E010}"/>
              </a:ext>
            </a:extLst>
          </p:cNvPr>
          <p:cNvSpPr txBox="1"/>
          <p:nvPr/>
        </p:nvSpPr>
        <p:spPr>
          <a:xfrm>
            <a:off x="6935372" y="4081963"/>
            <a:ext cx="18437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The Lisbon Council</a:t>
            </a:r>
          </a:p>
        </p:txBody>
      </p:sp>
    </p:spTree>
    <p:extLst>
      <p:ext uri="{BB962C8B-B14F-4D97-AF65-F5344CB8AC3E}">
        <p14:creationId xmlns:p14="http://schemas.microsoft.com/office/powerpoint/2010/main" val="320961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580" y="421059"/>
            <a:ext cx="7928508" cy="462759"/>
          </a:xfrm>
        </p:spPr>
        <p:txBody>
          <a:bodyPr/>
          <a:lstStyle/>
          <a:p>
            <a:r>
              <a:rPr lang="en-US" sz="2800" dirty="0"/>
              <a:t>The Open Science Monitor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2580" y="1307091"/>
            <a:ext cx="5930676" cy="1109529"/>
          </a:xfrm>
        </p:spPr>
        <p:txBody>
          <a:bodyPr/>
          <a:lstStyle/>
          <a:p>
            <a:r>
              <a:rPr lang="en-US" sz="1600" dirty="0"/>
              <a:t>Approach: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/>
              <a:t>To deliver a </a:t>
            </a:r>
            <a:r>
              <a:rPr lang="en-US" sz="1400" dirty="0"/>
              <a:t>monitoring system </a:t>
            </a:r>
            <a:r>
              <a:rPr lang="en-US" sz="1400" b="0" dirty="0"/>
              <a:t>(for Europe) and (global) </a:t>
            </a:r>
            <a:r>
              <a:rPr lang="en-US" sz="1400" dirty="0"/>
              <a:t>observatory for trends </a:t>
            </a:r>
            <a:r>
              <a:rPr lang="en-US" sz="1400" b="0" dirty="0"/>
              <a:t>in Open Science;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C47A-2488-416B-89DF-02DC664DA84B}" type="datetime1">
              <a:rPr lang="nl-NL" sz="800" smtClean="0"/>
              <a:pPr/>
              <a:t>28-10-2019</a:t>
            </a:fld>
            <a:endParaRPr lang="de-DE" sz="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dirty="0"/>
              <a:t>Title (change with Header &amp; footer button)</a:t>
            </a:r>
            <a:endParaRPr lang="de-DE" sz="800" dirty="0"/>
          </a:p>
        </p:txBody>
      </p:sp>
      <p:pic>
        <p:nvPicPr>
          <p:cNvPr id="10" name="Picture 8" descr="Science 2.0 consultation">
            <a:extLst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29" y="500280"/>
            <a:ext cx="1859659" cy="128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Placeholder 2"/>
          <p:cNvSpPr txBox="1">
            <a:spLocks/>
          </p:cNvSpPr>
          <p:nvPr/>
        </p:nvSpPr>
        <p:spPr>
          <a:xfrm>
            <a:off x="772580" y="2171741"/>
            <a:ext cx="5621186" cy="2026925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ts val="3400"/>
              </a:lnSpc>
              <a:spcBef>
                <a:spcPts val="0"/>
              </a:spcBef>
              <a:buClr>
                <a:srgbClr val="FF6C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1450" algn="l" defTabSz="685800" rtl="0" eaLnBrk="1" latinLnBrk="0" hangingPunct="1">
              <a:lnSpc>
                <a:spcPts val="3400"/>
              </a:lnSpc>
              <a:spcBef>
                <a:spcPts val="375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65169F-D74D-4519-A371-1CC6FB34F0D8}"/>
              </a:ext>
            </a:extLst>
          </p:cNvPr>
          <p:cNvSpPr txBox="1"/>
          <p:nvPr/>
        </p:nvSpPr>
        <p:spPr>
          <a:xfrm>
            <a:off x="772580" y="2324583"/>
            <a:ext cx="773134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685800">
              <a:lnSpc>
                <a:spcPct val="150000"/>
              </a:lnSpc>
              <a:buClr>
                <a:srgbClr val="FF6C00"/>
              </a:buClr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US" sz="1400" dirty="0">
                <a:solidFill>
                  <a:srgbClr val="53565A"/>
                </a:solidFill>
              </a:rPr>
              <a:t>To </a:t>
            </a:r>
            <a:r>
              <a:rPr lang="en-US" sz="1400" b="1" dirty="0">
                <a:solidFill>
                  <a:srgbClr val="53565A"/>
                </a:solidFill>
              </a:rPr>
              <a:t>set up a global reference point for the Open Science </a:t>
            </a:r>
            <a:r>
              <a:rPr lang="en-US" sz="1400" dirty="0">
                <a:solidFill>
                  <a:srgbClr val="53565A"/>
                </a:solidFill>
              </a:rPr>
              <a:t>community to interact with;</a:t>
            </a:r>
          </a:p>
          <a:p>
            <a:pPr marL="285750" lvl="0" indent="-285750" defTabSz="685800">
              <a:lnSpc>
                <a:spcPct val="150000"/>
              </a:lnSpc>
              <a:buClr>
                <a:srgbClr val="FF6C00"/>
              </a:buClr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US" sz="1400" dirty="0">
                <a:solidFill>
                  <a:srgbClr val="53565A"/>
                </a:solidFill>
              </a:rPr>
              <a:t>To </a:t>
            </a:r>
            <a:r>
              <a:rPr lang="en-US" sz="1400" b="1" dirty="0">
                <a:solidFill>
                  <a:srgbClr val="53565A"/>
                </a:solidFill>
              </a:rPr>
              <a:t>determine the impacts of Open Science in the scientific domain</a:t>
            </a:r>
            <a:r>
              <a:rPr lang="en-US" sz="1400" dirty="0">
                <a:solidFill>
                  <a:srgbClr val="53565A"/>
                </a:solidFill>
              </a:rPr>
              <a:t>;</a:t>
            </a:r>
          </a:p>
          <a:p>
            <a:pPr marL="285750" lvl="0" indent="-285750" defTabSz="685800">
              <a:lnSpc>
                <a:spcPct val="150000"/>
              </a:lnSpc>
              <a:buClr>
                <a:srgbClr val="FF6C00"/>
              </a:buClr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US" sz="1400" dirty="0">
                <a:solidFill>
                  <a:srgbClr val="53565A"/>
                </a:solidFill>
              </a:rPr>
              <a:t>To provide </a:t>
            </a:r>
            <a:r>
              <a:rPr lang="en-US" sz="1400" b="1" dirty="0">
                <a:solidFill>
                  <a:srgbClr val="53565A"/>
                </a:solidFill>
              </a:rPr>
              <a:t>structured analysis of policy-relevant trends </a:t>
            </a:r>
            <a:r>
              <a:rPr lang="en-US" sz="1400" dirty="0">
                <a:solidFill>
                  <a:srgbClr val="53565A"/>
                </a:solidFill>
              </a:rPr>
              <a:t>in Open Science.</a:t>
            </a:r>
            <a:endParaRPr lang="en-US" sz="1200" dirty="0">
              <a:solidFill>
                <a:srgbClr val="53565A"/>
              </a:solidFill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E4ACD-4A4D-4F17-AFF4-2671D38C9728}"/>
              </a:ext>
            </a:extLst>
          </p:cNvPr>
          <p:cNvSpPr txBox="1"/>
          <p:nvPr/>
        </p:nvSpPr>
        <p:spPr>
          <a:xfrm>
            <a:off x="564493" y="3696224"/>
            <a:ext cx="8015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 a subcontractor, Elsevier provides data from Scopus, Mendeley and Plum Analytics.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A13A4-7894-400C-BE48-11558925E4FF}"/>
              </a:ext>
            </a:extLst>
          </p:cNvPr>
          <p:cNvSpPr txBox="1"/>
          <p:nvPr/>
        </p:nvSpPr>
        <p:spPr>
          <a:xfrm>
            <a:off x="814995" y="955691"/>
            <a:ext cx="557877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hlinkClick r:id="rId4"/>
              </a:rPr>
              <a:t>https://ec.europa.eu/info/research-and-innovation/strategy/goals-research-and-innovation-policy/open-science/open-science-monitor_en</a:t>
            </a:r>
            <a:endParaRPr lang="en-US" sz="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6DC6EB-F61A-48EE-A241-CBFA22DF32F7}"/>
              </a:ext>
            </a:extLst>
          </p:cNvPr>
          <p:cNvSpPr txBox="1"/>
          <p:nvPr/>
        </p:nvSpPr>
        <p:spPr>
          <a:xfrm>
            <a:off x="6735733" y="3359170"/>
            <a:ext cx="18437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The Lisbon Council</a:t>
            </a:r>
          </a:p>
        </p:txBody>
      </p:sp>
    </p:spTree>
    <p:extLst>
      <p:ext uri="{BB962C8B-B14F-4D97-AF65-F5344CB8AC3E}">
        <p14:creationId xmlns:p14="http://schemas.microsoft.com/office/powerpoint/2010/main" val="400704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</a:t>
            </a:r>
            <a:br>
              <a:rPr lang="en-US" dirty="0"/>
            </a:br>
            <a:r>
              <a:rPr lang="en-US" dirty="0"/>
              <a:t>inclusive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89" y="304214"/>
            <a:ext cx="4839286" cy="48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57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176"/>
          <p:cNvSpPr/>
          <p:nvPr/>
        </p:nvSpPr>
        <p:spPr>
          <a:xfrm>
            <a:off x="215994" y="4518909"/>
            <a:ext cx="850016" cy="575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6314618" y="4414020"/>
            <a:ext cx="2519741" cy="575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Snapshot of EU funding body policies</a:t>
            </a:r>
          </a:p>
        </p:txBody>
      </p:sp>
      <p:grpSp>
        <p:nvGrpSpPr>
          <p:cNvPr id="52" name="Group 132"/>
          <p:cNvGrpSpPr>
            <a:grpSpLocks/>
          </p:cNvGrpSpPr>
          <p:nvPr/>
        </p:nvGrpSpPr>
        <p:grpSpPr bwMode="auto">
          <a:xfrm>
            <a:off x="5264960" y="581895"/>
            <a:ext cx="3753330" cy="4529684"/>
            <a:chOff x="1730" y="-8"/>
            <a:chExt cx="4078" cy="4280"/>
          </a:xfrm>
          <a:solidFill>
            <a:schemeClr val="bg2"/>
          </a:solidFill>
        </p:grpSpPr>
        <p:sp>
          <p:nvSpPr>
            <p:cNvPr id="53" name="Freeform 5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1019 w 1205"/>
                <a:gd name="T109" fmla="*/ 440 h 952"/>
                <a:gd name="T110" fmla="*/ 1196 w 1205"/>
                <a:gd name="T111" fmla="*/ 376 h 952"/>
                <a:gd name="T112" fmla="*/ 1205 w 1205"/>
                <a:gd name="T113" fmla="*/ 368 h 952"/>
                <a:gd name="T114" fmla="*/ 1180 w 1205"/>
                <a:gd name="T115" fmla="*/ 352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77 w 421"/>
                <a:gd name="T39" fmla="*/ 544 h 616"/>
                <a:gd name="T40" fmla="*/ 244 w 421"/>
                <a:gd name="T41" fmla="*/ 496 h 616"/>
                <a:gd name="T42" fmla="*/ 227 w 421"/>
                <a:gd name="T43" fmla="*/ 480 h 616"/>
                <a:gd name="T44" fmla="*/ 227 w 421"/>
                <a:gd name="T45" fmla="*/ 432 h 616"/>
                <a:gd name="T46" fmla="*/ 261 w 421"/>
                <a:gd name="T47" fmla="*/ 408 h 616"/>
                <a:gd name="T48" fmla="*/ 269 w 421"/>
                <a:gd name="T49" fmla="*/ 392 h 616"/>
                <a:gd name="T50" fmla="*/ 236 w 421"/>
                <a:gd name="T51" fmla="*/ 312 h 616"/>
                <a:gd name="T52" fmla="*/ 286 w 421"/>
                <a:gd name="T53" fmla="*/ 304 h 616"/>
                <a:gd name="T54" fmla="*/ 303 w 421"/>
                <a:gd name="T55" fmla="*/ 256 h 616"/>
                <a:gd name="T56" fmla="*/ 320 w 421"/>
                <a:gd name="T57" fmla="*/ 248 h 616"/>
                <a:gd name="T58" fmla="*/ 337 w 421"/>
                <a:gd name="T59" fmla="*/ 192 h 616"/>
                <a:gd name="T60" fmla="*/ 362 w 421"/>
                <a:gd name="T61" fmla="*/ 152 h 616"/>
                <a:gd name="T62" fmla="*/ 421 w 421"/>
                <a:gd name="T63" fmla="*/ 120 h 616"/>
                <a:gd name="T64" fmla="*/ 413 w 421"/>
                <a:gd name="T65" fmla="*/ 96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944 w 1205"/>
                <a:gd name="T109" fmla="*/ 472 h 952"/>
                <a:gd name="T110" fmla="*/ 1019 w 1205"/>
                <a:gd name="T111" fmla="*/ 440 h 952"/>
                <a:gd name="T112" fmla="*/ 1196 w 1205"/>
                <a:gd name="T113" fmla="*/ 376 h 952"/>
                <a:gd name="T114" fmla="*/ 1205 w 1205"/>
                <a:gd name="T115" fmla="*/ 368 h 952"/>
                <a:gd name="T116" fmla="*/ 1205 w 1205"/>
                <a:gd name="T117" fmla="*/ 344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68 w 421"/>
                <a:gd name="T39" fmla="*/ 576 h 616"/>
                <a:gd name="T40" fmla="*/ 219 w 421"/>
                <a:gd name="T41" fmla="*/ 520 h 616"/>
                <a:gd name="T42" fmla="*/ 236 w 421"/>
                <a:gd name="T43" fmla="*/ 496 h 616"/>
                <a:gd name="T44" fmla="*/ 219 w 421"/>
                <a:gd name="T45" fmla="*/ 456 h 616"/>
                <a:gd name="T46" fmla="*/ 236 w 421"/>
                <a:gd name="T47" fmla="*/ 416 h 616"/>
                <a:gd name="T48" fmla="*/ 269 w 421"/>
                <a:gd name="T49" fmla="*/ 400 h 616"/>
                <a:gd name="T50" fmla="*/ 253 w 421"/>
                <a:gd name="T51" fmla="*/ 376 h 616"/>
                <a:gd name="T52" fmla="*/ 261 w 421"/>
                <a:gd name="T53" fmla="*/ 312 h 616"/>
                <a:gd name="T54" fmla="*/ 303 w 421"/>
                <a:gd name="T55" fmla="*/ 288 h 616"/>
                <a:gd name="T56" fmla="*/ 312 w 421"/>
                <a:gd name="T57" fmla="*/ 256 h 616"/>
                <a:gd name="T58" fmla="*/ 320 w 421"/>
                <a:gd name="T59" fmla="*/ 224 h 616"/>
                <a:gd name="T60" fmla="*/ 328 w 421"/>
                <a:gd name="T61" fmla="*/ 168 h 616"/>
                <a:gd name="T62" fmla="*/ 387 w 421"/>
                <a:gd name="T63" fmla="*/ 136 h 616"/>
                <a:gd name="T64" fmla="*/ 421 w 421"/>
                <a:gd name="T65" fmla="*/ 112 h 616"/>
                <a:gd name="T66" fmla="*/ 413 w 421"/>
                <a:gd name="T67" fmla="*/ 9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2117" y="1888"/>
              <a:ext cx="396" cy="408"/>
            </a:xfrm>
            <a:custGeom>
              <a:avLst/>
              <a:gdLst>
                <a:gd name="T0" fmla="*/ 363 w 396"/>
                <a:gd name="T1" fmla="*/ 160 h 408"/>
                <a:gd name="T2" fmla="*/ 354 w 396"/>
                <a:gd name="T3" fmla="*/ 136 h 408"/>
                <a:gd name="T4" fmla="*/ 329 w 396"/>
                <a:gd name="T5" fmla="*/ 120 h 408"/>
                <a:gd name="T6" fmla="*/ 295 w 396"/>
                <a:gd name="T7" fmla="*/ 144 h 408"/>
                <a:gd name="T8" fmla="*/ 262 w 396"/>
                <a:gd name="T9" fmla="*/ 96 h 408"/>
                <a:gd name="T10" fmla="*/ 278 w 396"/>
                <a:gd name="T11" fmla="*/ 80 h 408"/>
                <a:gd name="T12" fmla="*/ 278 w 396"/>
                <a:gd name="T13" fmla="*/ 64 h 408"/>
                <a:gd name="T14" fmla="*/ 312 w 396"/>
                <a:gd name="T15" fmla="*/ 64 h 408"/>
                <a:gd name="T16" fmla="*/ 321 w 396"/>
                <a:gd name="T17" fmla="*/ 48 h 408"/>
                <a:gd name="T18" fmla="*/ 329 w 396"/>
                <a:gd name="T19" fmla="*/ 32 h 408"/>
                <a:gd name="T20" fmla="*/ 346 w 396"/>
                <a:gd name="T21" fmla="*/ 24 h 408"/>
                <a:gd name="T22" fmla="*/ 354 w 396"/>
                <a:gd name="T23" fmla="*/ 0 h 408"/>
                <a:gd name="T24" fmla="*/ 329 w 396"/>
                <a:gd name="T25" fmla="*/ 0 h 408"/>
                <a:gd name="T26" fmla="*/ 304 w 396"/>
                <a:gd name="T27" fmla="*/ 8 h 408"/>
                <a:gd name="T28" fmla="*/ 262 w 396"/>
                <a:gd name="T29" fmla="*/ 8 h 408"/>
                <a:gd name="T30" fmla="*/ 253 w 396"/>
                <a:gd name="T31" fmla="*/ 32 h 408"/>
                <a:gd name="T32" fmla="*/ 219 w 396"/>
                <a:gd name="T33" fmla="*/ 56 h 408"/>
                <a:gd name="T34" fmla="*/ 219 w 396"/>
                <a:gd name="T35" fmla="*/ 80 h 408"/>
                <a:gd name="T36" fmla="*/ 186 w 396"/>
                <a:gd name="T37" fmla="*/ 96 h 408"/>
                <a:gd name="T38" fmla="*/ 127 w 396"/>
                <a:gd name="T39" fmla="*/ 72 h 408"/>
                <a:gd name="T40" fmla="*/ 93 w 396"/>
                <a:gd name="T41" fmla="*/ 104 h 408"/>
                <a:gd name="T42" fmla="*/ 110 w 396"/>
                <a:gd name="T43" fmla="*/ 136 h 408"/>
                <a:gd name="T44" fmla="*/ 76 w 396"/>
                <a:gd name="T45" fmla="*/ 160 h 408"/>
                <a:gd name="T46" fmla="*/ 110 w 396"/>
                <a:gd name="T47" fmla="*/ 192 h 408"/>
                <a:gd name="T48" fmla="*/ 152 w 396"/>
                <a:gd name="T49" fmla="*/ 208 h 408"/>
                <a:gd name="T50" fmla="*/ 144 w 396"/>
                <a:gd name="T51" fmla="*/ 224 h 408"/>
                <a:gd name="T52" fmla="*/ 118 w 396"/>
                <a:gd name="T53" fmla="*/ 224 h 408"/>
                <a:gd name="T54" fmla="*/ 102 w 396"/>
                <a:gd name="T55" fmla="*/ 256 h 408"/>
                <a:gd name="T56" fmla="*/ 51 w 396"/>
                <a:gd name="T57" fmla="*/ 272 h 408"/>
                <a:gd name="T58" fmla="*/ 51 w 396"/>
                <a:gd name="T59" fmla="*/ 304 h 408"/>
                <a:gd name="T60" fmla="*/ 9 w 396"/>
                <a:gd name="T61" fmla="*/ 312 h 408"/>
                <a:gd name="T62" fmla="*/ 26 w 396"/>
                <a:gd name="T63" fmla="*/ 328 h 408"/>
                <a:gd name="T64" fmla="*/ 0 w 396"/>
                <a:gd name="T65" fmla="*/ 368 h 408"/>
                <a:gd name="T66" fmla="*/ 26 w 396"/>
                <a:gd name="T67" fmla="*/ 376 h 408"/>
                <a:gd name="T68" fmla="*/ 26 w 396"/>
                <a:gd name="T69" fmla="*/ 400 h 408"/>
                <a:gd name="T70" fmla="*/ 59 w 396"/>
                <a:gd name="T71" fmla="*/ 408 h 408"/>
                <a:gd name="T72" fmla="*/ 160 w 396"/>
                <a:gd name="T73" fmla="*/ 408 h 408"/>
                <a:gd name="T74" fmla="*/ 228 w 396"/>
                <a:gd name="T75" fmla="*/ 376 h 408"/>
                <a:gd name="T76" fmla="*/ 287 w 396"/>
                <a:gd name="T77" fmla="*/ 376 h 408"/>
                <a:gd name="T78" fmla="*/ 329 w 396"/>
                <a:gd name="T79" fmla="*/ 392 h 408"/>
                <a:gd name="T80" fmla="*/ 329 w 396"/>
                <a:gd name="T81" fmla="*/ 360 h 408"/>
                <a:gd name="T82" fmla="*/ 354 w 396"/>
                <a:gd name="T83" fmla="*/ 328 h 408"/>
                <a:gd name="T84" fmla="*/ 371 w 396"/>
                <a:gd name="T85" fmla="*/ 304 h 408"/>
                <a:gd name="T86" fmla="*/ 388 w 396"/>
                <a:gd name="T87" fmla="*/ 232 h 408"/>
                <a:gd name="T88" fmla="*/ 380 w 396"/>
                <a:gd name="T89" fmla="*/ 208 h 408"/>
                <a:gd name="T90" fmla="*/ 371 w 396"/>
                <a:gd name="T91" fmla="*/ 176 h 408"/>
                <a:gd name="T92" fmla="*/ 396 w 396"/>
                <a:gd name="T93" fmla="*/ 168 h 408"/>
                <a:gd name="T94" fmla="*/ 380 w 396"/>
                <a:gd name="T95" fmla="*/ 160 h 408"/>
                <a:gd name="T96" fmla="*/ 363 w 396"/>
                <a:gd name="T97" fmla="*/ 160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68 w 202"/>
                <a:gd name="T45" fmla="*/ 128 h 144"/>
                <a:gd name="T46" fmla="*/ 193 w 202"/>
                <a:gd name="T47" fmla="*/ 120 h 144"/>
                <a:gd name="T48" fmla="*/ 202 w 202"/>
                <a:gd name="T49" fmla="*/ 88 h 144"/>
                <a:gd name="T50" fmla="*/ 185 w 202"/>
                <a:gd name="T51" fmla="*/ 72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43 w 202"/>
                <a:gd name="T45" fmla="*/ 144 h 144"/>
                <a:gd name="T46" fmla="*/ 168 w 202"/>
                <a:gd name="T47" fmla="*/ 128 h 144"/>
                <a:gd name="T48" fmla="*/ 193 w 202"/>
                <a:gd name="T49" fmla="*/ 120 h 144"/>
                <a:gd name="T50" fmla="*/ 202 w 202"/>
                <a:gd name="T51" fmla="*/ 88 h 144"/>
                <a:gd name="T52" fmla="*/ 185 w 202"/>
                <a:gd name="T53" fmla="*/ 72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63" name="Freeform 15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w 67"/>
                <a:gd name="T13" fmla="*/ 2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64" name="Freeform 16"/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65" name="Freeform 17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66" name="Freeform 18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67" name="Freeform 19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68" name="Freeform 20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69" name="Freeform 21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70" name="Freeform 22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71" name="Freeform 23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72" name="Freeform 24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75" name="Freeform 27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78" name="Freeform 32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40 w 1146"/>
                <a:gd name="T93" fmla="*/ 1064 h 1088"/>
                <a:gd name="T94" fmla="*/ 632 w 1146"/>
                <a:gd name="T95" fmla="*/ 992 h 1088"/>
                <a:gd name="T96" fmla="*/ 682 w 1146"/>
                <a:gd name="T97" fmla="*/ 944 h 1088"/>
                <a:gd name="T98" fmla="*/ 750 w 1146"/>
                <a:gd name="T99" fmla="*/ 928 h 1088"/>
                <a:gd name="T100" fmla="*/ 876 w 1146"/>
                <a:gd name="T101" fmla="*/ 968 h 1088"/>
                <a:gd name="T102" fmla="*/ 944 w 1146"/>
                <a:gd name="T103" fmla="*/ 984 h 1088"/>
                <a:gd name="T104" fmla="*/ 969 w 1146"/>
                <a:gd name="T105" fmla="*/ 968 h 1088"/>
                <a:gd name="T106" fmla="*/ 1019 w 1146"/>
                <a:gd name="T107" fmla="*/ 928 h 1088"/>
                <a:gd name="T108" fmla="*/ 1087 w 1146"/>
                <a:gd name="T109" fmla="*/ 864 h 1088"/>
                <a:gd name="T110" fmla="*/ 1019 w 1146"/>
                <a:gd name="T111" fmla="*/ 784 h 1088"/>
                <a:gd name="T112" fmla="*/ 1036 w 1146"/>
                <a:gd name="T113" fmla="*/ 720 h 1088"/>
                <a:gd name="T114" fmla="*/ 1036 w 1146"/>
                <a:gd name="T115" fmla="*/ 656 h 1088"/>
                <a:gd name="T116" fmla="*/ 1011 w 1146"/>
                <a:gd name="T117" fmla="*/ 616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79" name="Freeform 33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1155 w 1180"/>
                <a:gd name="T105" fmla="*/ 752 h 10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80" name="Freeform 34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32 w 1146"/>
                <a:gd name="T93" fmla="*/ 1080 h 1088"/>
                <a:gd name="T94" fmla="*/ 623 w 1146"/>
                <a:gd name="T95" fmla="*/ 1032 h 1088"/>
                <a:gd name="T96" fmla="*/ 649 w 1146"/>
                <a:gd name="T97" fmla="*/ 968 h 1088"/>
                <a:gd name="T98" fmla="*/ 716 w 1146"/>
                <a:gd name="T99" fmla="*/ 928 h 1088"/>
                <a:gd name="T100" fmla="*/ 842 w 1146"/>
                <a:gd name="T101" fmla="*/ 952 h 1088"/>
                <a:gd name="T102" fmla="*/ 910 w 1146"/>
                <a:gd name="T103" fmla="*/ 984 h 1088"/>
                <a:gd name="T104" fmla="*/ 960 w 1146"/>
                <a:gd name="T105" fmla="*/ 976 h 1088"/>
                <a:gd name="T106" fmla="*/ 977 w 1146"/>
                <a:gd name="T107" fmla="*/ 960 h 1088"/>
                <a:gd name="T108" fmla="*/ 1070 w 1146"/>
                <a:gd name="T109" fmla="*/ 904 h 1088"/>
                <a:gd name="T110" fmla="*/ 1011 w 1146"/>
                <a:gd name="T111" fmla="*/ 832 h 1088"/>
                <a:gd name="T112" fmla="*/ 994 w 1146"/>
                <a:gd name="T113" fmla="*/ 744 h 1088"/>
                <a:gd name="T114" fmla="*/ 1019 w 1146"/>
                <a:gd name="T115" fmla="*/ 656 h 1088"/>
                <a:gd name="T116" fmla="*/ 1019 w 1146"/>
                <a:gd name="T117" fmla="*/ 632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A7A8AA"/>
                </a:solidFill>
              </a:endParaRPr>
            </a:p>
          </p:txBody>
        </p:sp>
        <p:sp>
          <p:nvSpPr>
            <p:cNvPr id="81" name="Freeform 35"/>
            <p:cNvSpPr>
              <a:spLocks/>
            </p:cNvSpPr>
            <p:nvPr/>
          </p:nvSpPr>
          <p:spPr bwMode="auto">
            <a:xfrm>
              <a:off x="3129" y="2472"/>
              <a:ext cx="328" cy="232"/>
            </a:xfrm>
            <a:custGeom>
              <a:avLst/>
              <a:gdLst>
                <a:gd name="T0" fmla="*/ 278 w 328"/>
                <a:gd name="T1" fmla="*/ 184 h 232"/>
                <a:gd name="T2" fmla="*/ 286 w 328"/>
                <a:gd name="T3" fmla="*/ 168 h 232"/>
                <a:gd name="T4" fmla="*/ 311 w 328"/>
                <a:gd name="T5" fmla="*/ 160 h 232"/>
                <a:gd name="T6" fmla="*/ 328 w 328"/>
                <a:gd name="T7" fmla="*/ 144 h 232"/>
                <a:gd name="T8" fmla="*/ 328 w 328"/>
                <a:gd name="T9" fmla="*/ 112 h 232"/>
                <a:gd name="T10" fmla="*/ 303 w 328"/>
                <a:gd name="T11" fmla="*/ 88 h 232"/>
                <a:gd name="T12" fmla="*/ 269 w 328"/>
                <a:gd name="T13" fmla="*/ 72 h 232"/>
                <a:gd name="T14" fmla="*/ 278 w 328"/>
                <a:gd name="T15" fmla="*/ 48 h 232"/>
                <a:gd name="T16" fmla="*/ 261 w 328"/>
                <a:gd name="T17" fmla="*/ 24 h 232"/>
                <a:gd name="T18" fmla="*/ 219 w 328"/>
                <a:gd name="T19" fmla="*/ 16 h 232"/>
                <a:gd name="T20" fmla="*/ 168 w 328"/>
                <a:gd name="T21" fmla="*/ 8 h 232"/>
                <a:gd name="T22" fmla="*/ 134 w 328"/>
                <a:gd name="T23" fmla="*/ 24 h 232"/>
                <a:gd name="T24" fmla="*/ 101 w 328"/>
                <a:gd name="T25" fmla="*/ 16 h 232"/>
                <a:gd name="T26" fmla="*/ 75 w 328"/>
                <a:gd name="T27" fmla="*/ 0 h 232"/>
                <a:gd name="T28" fmla="*/ 42 w 328"/>
                <a:gd name="T29" fmla="*/ 16 h 232"/>
                <a:gd name="T30" fmla="*/ 0 w 328"/>
                <a:gd name="T31" fmla="*/ 24 h 232"/>
                <a:gd name="T32" fmla="*/ 16 w 328"/>
                <a:gd name="T33" fmla="*/ 40 h 232"/>
                <a:gd name="T34" fmla="*/ 42 w 328"/>
                <a:gd name="T35" fmla="*/ 72 h 232"/>
                <a:gd name="T36" fmla="*/ 67 w 328"/>
                <a:gd name="T37" fmla="*/ 96 h 232"/>
                <a:gd name="T38" fmla="*/ 101 w 328"/>
                <a:gd name="T39" fmla="*/ 112 h 232"/>
                <a:gd name="T40" fmla="*/ 101 w 328"/>
                <a:gd name="T41" fmla="*/ 120 h 232"/>
                <a:gd name="T42" fmla="*/ 143 w 328"/>
                <a:gd name="T43" fmla="*/ 136 h 232"/>
                <a:gd name="T44" fmla="*/ 143 w 328"/>
                <a:gd name="T45" fmla="*/ 168 h 232"/>
                <a:gd name="T46" fmla="*/ 185 w 328"/>
                <a:gd name="T47" fmla="*/ 160 h 232"/>
                <a:gd name="T48" fmla="*/ 202 w 328"/>
                <a:gd name="T49" fmla="*/ 192 h 232"/>
                <a:gd name="T50" fmla="*/ 261 w 328"/>
                <a:gd name="T51" fmla="*/ 232 h 232"/>
                <a:gd name="T52" fmla="*/ 278 w 328"/>
                <a:gd name="T53" fmla="*/ 232 h 232"/>
                <a:gd name="T54" fmla="*/ 278 w 328"/>
                <a:gd name="T55" fmla="*/ 208 h 232"/>
                <a:gd name="T56" fmla="*/ 278 w 328"/>
                <a:gd name="T57" fmla="*/ 184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82" name="Freeform 36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83" name="Freeform 37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84" name="Freeform 38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85" name="Freeform 39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86" name="Freeform 40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87" name="Freeform 41"/>
            <p:cNvSpPr>
              <a:spLocks/>
            </p:cNvSpPr>
            <p:nvPr/>
          </p:nvSpPr>
          <p:spPr bwMode="auto">
            <a:xfrm>
              <a:off x="3428" y="2084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51 w 750"/>
                <a:gd name="T89" fmla="*/ 664 h 888"/>
                <a:gd name="T90" fmla="*/ 135 w 750"/>
                <a:gd name="T91" fmla="*/ 688 h 888"/>
                <a:gd name="T92" fmla="*/ 152 w 750"/>
                <a:gd name="T93" fmla="*/ 736 h 888"/>
                <a:gd name="T94" fmla="*/ 127 w 750"/>
                <a:gd name="T95" fmla="*/ 864 h 888"/>
                <a:gd name="T96" fmla="*/ 144 w 750"/>
                <a:gd name="T97" fmla="*/ 872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88" name="Freeform 42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89" name="Freeform 43"/>
            <p:cNvSpPr>
              <a:spLocks/>
            </p:cNvSpPr>
            <p:nvPr/>
          </p:nvSpPr>
          <p:spPr bwMode="auto">
            <a:xfrm>
              <a:off x="3423" y="2080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26 w 750"/>
                <a:gd name="T89" fmla="*/ 632 h 888"/>
                <a:gd name="T90" fmla="*/ 76 w 750"/>
                <a:gd name="T91" fmla="*/ 672 h 888"/>
                <a:gd name="T92" fmla="*/ 186 w 750"/>
                <a:gd name="T93" fmla="*/ 704 h 888"/>
                <a:gd name="T94" fmla="*/ 144 w 750"/>
                <a:gd name="T95" fmla="*/ 776 h 888"/>
                <a:gd name="T96" fmla="*/ 118 w 750"/>
                <a:gd name="T97" fmla="*/ 864 h 888"/>
                <a:gd name="T98" fmla="*/ 194 w 750"/>
                <a:gd name="T99" fmla="*/ 864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90" name="Freeform 44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91" name="Freeform 45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92" name="Freeform 46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93" name="Freeform 47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94" name="Freeform 48"/>
            <p:cNvSpPr>
              <a:spLocks/>
            </p:cNvSpPr>
            <p:nvPr/>
          </p:nvSpPr>
          <p:spPr bwMode="auto">
            <a:xfrm>
              <a:off x="3946" y="2512"/>
              <a:ext cx="581" cy="312"/>
            </a:xfrm>
            <a:custGeom>
              <a:avLst/>
              <a:gdLst>
                <a:gd name="T0" fmla="*/ 497 w 581"/>
                <a:gd name="T1" fmla="*/ 248 h 312"/>
                <a:gd name="T2" fmla="*/ 531 w 581"/>
                <a:gd name="T3" fmla="*/ 200 h 312"/>
                <a:gd name="T4" fmla="*/ 556 w 581"/>
                <a:gd name="T5" fmla="*/ 176 h 312"/>
                <a:gd name="T6" fmla="*/ 581 w 581"/>
                <a:gd name="T7" fmla="*/ 152 h 312"/>
                <a:gd name="T8" fmla="*/ 564 w 581"/>
                <a:gd name="T9" fmla="*/ 120 h 312"/>
                <a:gd name="T10" fmla="*/ 522 w 581"/>
                <a:gd name="T11" fmla="*/ 112 h 312"/>
                <a:gd name="T12" fmla="*/ 480 w 581"/>
                <a:gd name="T13" fmla="*/ 104 h 312"/>
                <a:gd name="T14" fmla="*/ 463 w 581"/>
                <a:gd name="T15" fmla="*/ 80 h 312"/>
                <a:gd name="T16" fmla="*/ 413 w 581"/>
                <a:gd name="T17" fmla="*/ 64 h 312"/>
                <a:gd name="T18" fmla="*/ 413 w 581"/>
                <a:gd name="T19" fmla="*/ 88 h 312"/>
                <a:gd name="T20" fmla="*/ 387 w 581"/>
                <a:gd name="T21" fmla="*/ 104 h 312"/>
                <a:gd name="T22" fmla="*/ 345 w 581"/>
                <a:gd name="T23" fmla="*/ 72 h 312"/>
                <a:gd name="T24" fmla="*/ 354 w 581"/>
                <a:gd name="T25" fmla="*/ 40 h 312"/>
                <a:gd name="T26" fmla="*/ 312 w 581"/>
                <a:gd name="T27" fmla="*/ 40 h 312"/>
                <a:gd name="T28" fmla="*/ 269 w 581"/>
                <a:gd name="T29" fmla="*/ 24 h 312"/>
                <a:gd name="T30" fmla="*/ 227 w 581"/>
                <a:gd name="T31" fmla="*/ 0 h 312"/>
                <a:gd name="T32" fmla="*/ 227 w 581"/>
                <a:gd name="T33" fmla="*/ 24 h 312"/>
                <a:gd name="T34" fmla="*/ 202 w 581"/>
                <a:gd name="T35" fmla="*/ 8 h 312"/>
                <a:gd name="T36" fmla="*/ 168 w 581"/>
                <a:gd name="T37" fmla="*/ 8 h 312"/>
                <a:gd name="T38" fmla="*/ 160 w 581"/>
                <a:gd name="T39" fmla="*/ 40 h 312"/>
                <a:gd name="T40" fmla="*/ 118 w 581"/>
                <a:gd name="T41" fmla="*/ 56 h 312"/>
                <a:gd name="T42" fmla="*/ 76 w 581"/>
                <a:gd name="T43" fmla="*/ 80 h 312"/>
                <a:gd name="T44" fmla="*/ 34 w 581"/>
                <a:gd name="T45" fmla="*/ 88 h 312"/>
                <a:gd name="T46" fmla="*/ 0 w 581"/>
                <a:gd name="T47" fmla="*/ 112 h 312"/>
                <a:gd name="T48" fmla="*/ 34 w 581"/>
                <a:gd name="T49" fmla="*/ 152 h 312"/>
                <a:gd name="T50" fmla="*/ 25 w 581"/>
                <a:gd name="T51" fmla="*/ 176 h 312"/>
                <a:gd name="T52" fmla="*/ 84 w 581"/>
                <a:gd name="T53" fmla="*/ 224 h 312"/>
                <a:gd name="T54" fmla="*/ 160 w 581"/>
                <a:gd name="T55" fmla="*/ 280 h 312"/>
                <a:gd name="T56" fmla="*/ 152 w 581"/>
                <a:gd name="T57" fmla="*/ 288 h 312"/>
                <a:gd name="T58" fmla="*/ 194 w 581"/>
                <a:gd name="T59" fmla="*/ 312 h 312"/>
                <a:gd name="T60" fmla="*/ 244 w 581"/>
                <a:gd name="T61" fmla="*/ 296 h 312"/>
                <a:gd name="T62" fmla="*/ 269 w 581"/>
                <a:gd name="T63" fmla="*/ 248 h 312"/>
                <a:gd name="T64" fmla="*/ 345 w 581"/>
                <a:gd name="T65" fmla="*/ 272 h 312"/>
                <a:gd name="T66" fmla="*/ 430 w 581"/>
                <a:gd name="T67" fmla="*/ 272 h 312"/>
                <a:gd name="T68" fmla="*/ 430 w 581"/>
                <a:gd name="T69" fmla="*/ 280 h 312"/>
                <a:gd name="T70" fmla="*/ 455 w 581"/>
                <a:gd name="T71" fmla="*/ 248 h 312"/>
                <a:gd name="T72" fmla="*/ 497 w 581"/>
                <a:gd name="T73" fmla="*/ 248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95" name="Freeform 49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96" name="Freeform 50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97" name="Freeform 51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98" name="Freeform 52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99" name="Freeform 53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00" name="Freeform 54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01" name="Freeform 55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02" name="Freeform 56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03" name="Freeform 57"/>
            <p:cNvSpPr>
              <a:spLocks/>
            </p:cNvSpPr>
            <p:nvPr/>
          </p:nvSpPr>
          <p:spPr bwMode="auto">
            <a:xfrm>
              <a:off x="4788" y="2760"/>
              <a:ext cx="26" cy="8"/>
            </a:xfrm>
            <a:custGeom>
              <a:avLst/>
              <a:gdLst>
                <a:gd name="T0" fmla="*/ 17 w 26"/>
                <a:gd name="T1" fmla="*/ 8 h 8"/>
                <a:gd name="T2" fmla="*/ 26 w 26"/>
                <a:gd name="T3" fmla="*/ 8 h 8"/>
                <a:gd name="T4" fmla="*/ 0 w 26"/>
                <a:gd name="T5" fmla="*/ 0 h 8"/>
                <a:gd name="T6" fmla="*/ 17 w 26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04" name="Freeform 58"/>
            <p:cNvSpPr>
              <a:spLocks/>
            </p:cNvSpPr>
            <p:nvPr/>
          </p:nvSpPr>
          <p:spPr bwMode="auto">
            <a:xfrm>
              <a:off x="4814" y="2768"/>
              <a:ext cx="17" cy="1"/>
            </a:xfrm>
            <a:custGeom>
              <a:avLst/>
              <a:gdLst>
                <a:gd name="T0" fmla="*/ 17 w 17"/>
                <a:gd name="T1" fmla="*/ 0 h 1"/>
                <a:gd name="T2" fmla="*/ 0 w 17"/>
                <a:gd name="T3" fmla="*/ 0 h 1"/>
                <a:gd name="T4" fmla="*/ 17 w 17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05" name="Line 59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06" name="Line 60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07" name="Freeform 61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08" name="Freeform 62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09" name="Freeform 63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10" name="Freeform 64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11" name="Freeform 65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12 w 480"/>
                <a:gd name="T61" fmla="*/ 104 h 232"/>
                <a:gd name="T62" fmla="*/ 438 w 480"/>
                <a:gd name="T63" fmla="*/ 112 h 232"/>
                <a:gd name="T64" fmla="*/ 455 w 480"/>
                <a:gd name="T65" fmla="*/ 112 h 232"/>
                <a:gd name="T66" fmla="*/ 463 w 480"/>
                <a:gd name="T67" fmla="*/ 64 h 232"/>
                <a:gd name="T68" fmla="*/ 480 w 480"/>
                <a:gd name="T69" fmla="*/ 16 h 232"/>
                <a:gd name="T70" fmla="*/ 421 w 480"/>
                <a:gd name="T71" fmla="*/ 8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12" name="Freeform 66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13" name="Freeform 67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04 w 480"/>
                <a:gd name="T61" fmla="*/ 104 h 232"/>
                <a:gd name="T62" fmla="*/ 412 w 480"/>
                <a:gd name="T63" fmla="*/ 104 h 232"/>
                <a:gd name="T64" fmla="*/ 438 w 480"/>
                <a:gd name="T65" fmla="*/ 112 h 232"/>
                <a:gd name="T66" fmla="*/ 455 w 480"/>
                <a:gd name="T67" fmla="*/ 112 h 232"/>
                <a:gd name="T68" fmla="*/ 463 w 480"/>
                <a:gd name="T69" fmla="*/ 64 h 232"/>
                <a:gd name="T70" fmla="*/ 480 w 480"/>
                <a:gd name="T71" fmla="*/ 16 h 232"/>
                <a:gd name="T72" fmla="*/ 421 w 480"/>
                <a:gd name="T73" fmla="*/ 8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14" name="Freeform 68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15" name="Freeform 69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01 w 210"/>
                <a:gd name="T19" fmla="*/ 32 h 352"/>
                <a:gd name="T20" fmla="*/ 84 w 210"/>
                <a:gd name="T21" fmla="*/ 16 h 352"/>
                <a:gd name="T22" fmla="*/ 59 w 210"/>
                <a:gd name="T23" fmla="*/ 16 h 352"/>
                <a:gd name="T24" fmla="*/ 25 w 210"/>
                <a:gd name="T25" fmla="*/ 0 h 352"/>
                <a:gd name="T26" fmla="*/ 0 w 210"/>
                <a:gd name="T27" fmla="*/ 72 h 352"/>
                <a:gd name="T28" fmla="*/ 0 w 210"/>
                <a:gd name="T29" fmla="*/ 80 h 352"/>
                <a:gd name="T30" fmla="*/ 17 w 210"/>
                <a:gd name="T31" fmla="*/ 88 h 352"/>
                <a:gd name="T32" fmla="*/ 33 w 210"/>
                <a:gd name="T33" fmla="*/ 104 h 352"/>
                <a:gd name="T34" fmla="*/ 33 w 210"/>
                <a:gd name="T35" fmla="*/ 120 h 352"/>
                <a:gd name="T36" fmla="*/ 33 w 210"/>
                <a:gd name="T37" fmla="*/ 160 h 352"/>
                <a:gd name="T38" fmla="*/ 42 w 210"/>
                <a:gd name="T39" fmla="*/ 248 h 352"/>
                <a:gd name="T40" fmla="*/ 67 w 210"/>
                <a:gd name="T41" fmla="*/ 288 h 352"/>
                <a:gd name="T42" fmla="*/ 109 w 210"/>
                <a:gd name="T43" fmla="*/ 320 h 352"/>
                <a:gd name="T44" fmla="*/ 135 w 210"/>
                <a:gd name="T45" fmla="*/ 352 h 352"/>
                <a:gd name="T46" fmla="*/ 151 w 210"/>
                <a:gd name="T47" fmla="*/ 344 h 352"/>
                <a:gd name="T48" fmla="*/ 151 w 210"/>
                <a:gd name="T49" fmla="*/ 304 h 3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16" name="Freeform 70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17" name="Freeform 71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35 w 210"/>
                <a:gd name="T19" fmla="*/ 72 h 352"/>
                <a:gd name="T20" fmla="*/ 101 w 210"/>
                <a:gd name="T21" fmla="*/ 32 h 352"/>
                <a:gd name="T22" fmla="*/ 84 w 210"/>
                <a:gd name="T23" fmla="*/ 16 h 352"/>
                <a:gd name="T24" fmla="*/ 59 w 210"/>
                <a:gd name="T25" fmla="*/ 16 h 352"/>
                <a:gd name="T26" fmla="*/ 25 w 210"/>
                <a:gd name="T27" fmla="*/ 0 h 352"/>
                <a:gd name="T28" fmla="*/ 0 w 210"/>
                <a:gd name="T29" fmla="*/ 72 h 352"/>
                <a:gd name="T30" fmla="*/ 0 w 210"/>
                <a:gd name="T31" fmla="*/ 80 h 352"/>
                <a:gd name="T32" fmla="*/ 17 w 210"/>
                <a:gd name="T33" fmla="*/ 88 h 352"/>
                <a:gd name="T34" fmla="*/ 33 w 210"/>
                <a:gd name="T35" fmla="*/ 104 h 352"/>
                <a:gd name="T36" fmla="*/ 33 w 210"/>
                <a:gd name="T37" fmla="*/ 120 h 352"/>
                <a:gd name="T38" fmla="*/ 33 w 210"/>
                <a:gd name="T39" fmla="*/ 160 h 352"/>
                <a:gd name="T40" fmla="*/ 42 w 210"/>
                <a:gd name="T41" fmla="*/ 248 h 352"/>
                <a:gd name="T42" fmla="*/ 67 w 210"/>
                <a:gd name="T43" fmla="*/ 288 h 352"/>
                <a:gd name="T44" fmla="*/ 109 w 210"/>
                <a:gd name="T45" fmla="*/ 320 h 352"/>
                <a:gd name="T46" fmla="*/ 135 w 210"/>
                <a:gd name="T47" fmla="*/ 352 h 352"/>
                <a:gd name="T48" fmla="*/ 151 w 210"/>
                <a:gd name="T49" fmla="*/ 344 h 352"/>
                <a:gd name="T50" fmla="*/ 151 w 210"/>
                <a:gd name="T51" fmla="*/ 304 h 3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18" name="Freeform 72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19" name="Freeform 73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34 w 244"/>
                <a:gd name="T7" fmla="*/ 0 h 192"/>
                <a:gd name="T8" fmla="*/ 75 w 244"/>
                <a:gd name="T9" fmla="*/ 24 h 192"/>
                <a:gd name="T10" fmla="*/ 50 w 244"/>
                <a:gd name="T11" fmla="*/ 32 h 192"/>
                <a:gd name="T12" fmla="*/ 25 w 244"/>
                <a:gd name="T13" fmla="*/ 40 h 192"/>
                <a:gd name="T14" fmla="*/ 16 w 244"/>
                <a:gd name="T15" fmla="*/ 72 h 192"/>
                <a:gd name="T16" fmla="*/ 0 w 244"/>
                <a:gd name="T17" fmla="*/ 64 h 192"/>
                <a:gd name="T18" fmla="*/ 0 w 244"/>
                <a:gd name="T19" fmla="*/ 88 h 192"/>
                <a:gd name="T20" fmla="*/ 8 w 244"/>
                <a:gd name="T21" fmla="*/ 144 h 192"/>
                <a:gd name="T22" fmla="*/ 33 w 244"/>
                <a:gd name="T23" fmla="*/ 176 h 192"/>
                <a:gd name="T24" fmla="*/ 59 w 244"/>
                <a:gd name="T25" fmla="*/ 184 h 192"/>
                <a:gd name="T26" fmla="*/ 67 w 244"/>
                <a:gd name="T27" fmla="*/ 192 h 192"/>
                <a:gd name="T28" fmla="*/ 75 w 244"/>
                <a:gd name="T29" fmla="*/ 192 h 192"/>
                <a:gd name="T30" fmla="*/ 109 w 244"/>
                <a:gd name="T31" fmla="*/ 176 h 192"/>
                <a:gd name="T32" fmla="*/ 134 w 244"/>
                <a:gd name="T33" fmla="*/ 176 h 192"/>
                <a:gd name="T34" fmla="*/ 168 w 244"/>
                <a:gd name="T35" fmla="*/ 136 h 192"/>
                <a:gd name="T36" fmla="*/ 236 w 244"/>
                <a:gd name="T37" fmla="*/ 128 h 192"/>
                <a:gd name="T38" fmla="*/ 244 w 244"/>
                <a:gd name="T39" fmla="*/ 104 h 192"/>
                <a:gd name="T40" fmla="*/ 244 w 244"/>
                <a:gd name="T41" fmla="*/ 64 h 192"/>
                <a:gd name="T42" fmla="*/ 227 w 244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20" name="Freeform 74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55 w 590"/>
                <a:gd name="T107" fmla="*/ 280 h 408"/>
                <a:gd name="T108" fmla="*/ 455 w 590"/>
                <a:gd name="T109" fmla="*/ 256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21" name="Freeform 75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77 w 244"/>
                <a:gd name="T7" fmla="*/ 0 h 192"/>
                <a:gd name="T8" fmla="*/ 134 w 244"/>
                <a:gd name="T9" fmla="*/ 0 h 192"/>
                <a:gd name="T10" fmla="*/ 75 w 244"/>
                <a:gd name="T11" fmla="*/ 24 h 192"/>
                <a:gd name="T12" fmla="*/ 50 w 244"/>
                <a:gd name="T13" fmla="*/ 32 h 192"/>
                <a:gd name="T14" fmla="*/ 25 w 244"/>
                <a:gd name="T15" fmla="*/ 40 h 192"/>
                <a:gd name="T16" fmla="*/ 16 w 244"/>
                <a:gd name="T17" fmla="*/ 72 h 192"/>
                <a:gd name="T18" fmla="*/ 0 w 244"/>
                <a:gd name="T19" fmla="*/ 64 h 192"/>
                <a:gd name="T20" fmla="*/ 0 w 244"/>
                <a:gd name="T21" fmla="*/ 88 h 192"/>
                <a:gd name="T22" fmla="*/ 8 w 244"/>
                <a:gd name="T23" fmla="*/ 144 h 192"/>
                <a:gd name="T24" fmla="*/ 33 w 244"/>
                <a:gd name="T25" fmla="*/ 176 h 192"/>
                <a:gd name="T26" fmla="*/ 59 w 244"/>
                <a:gd name="T27" fmla="*/ 184 h 192"/>
                <a:gd name="T28" fmla="*/ 67 w 244"/>
                <a:gd name="T29" fmla="*/ 192 h 192"/>
                <a:gd name="T30" fmla="*/ 75 w 244"/>
                <a:gd name="T31" fmla="*/ 192 h 192"/>
                <a:gd name="T32" fmla="*/ 109 w 244"/>
                <a:gd name="T33" fmla="*/ 176 h 192"/>
                <a:gd name="T34" fmla="*/ 134 w 244"/>
                <a:gd name="T35" fmla="*/ 176 h 192"/>
                <a:gd name="T36" fmla="*/ 168 w 244"/>
                <a:gd name="T37" fmla="*/ 136 h 192"/>
                <a:gd name="T38" fmla="*/ 236 w 244"/>
                <a:gd name="T39" fmla="*/ 128 h 192"/>
                <a:gd name="T40" fmla="*/ 244 w 244"/>
                <a:gd name="T41" fmla="*/ 104 h 192"/>
                <a:gd name="T42" fmla="*/ 244 w 244"/>
                <a:gd name="T43" fmla="*/ 64 h 192"/>
                <a:gd name="T44" fmla="*/ 227 w 244"/>
                <a:gd name="T45" fmla="*/ 32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22" name="Freeform 76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47 w 590"/>
                <a:gd name="T107" fmla="*/ 296 h 408"/>
                <a:gd name="T108" fmla="*/ 455 w 590"/>
                <a:gd name="T109" fmla="*/ 280 h 408"/>
                <a:gd name="T110" fmla="*/ 455 w 590"/>
                <a:gd name="T111" fmla="*/ 256 h 4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23" name="Freeform 77"/>
            <p:cNvSpPr>
              <a:spLocks/>
            </p:cNvSpPr>
            <p:nvPr/>
          </p:nvSpPr>
          <p:spPr bwMode="auto">
            <a:xfrm>
              <a:off x="5404" y="3416"/>
              <a:ext cx="364" cy="616"/>
            </a:xfrm>
            <a:custGeom>
              <a:avLst/>
              <a:gdLst>
                <a:gd name="T0" fmla="*/ 219 w 364"/>
                <a:gd name="T1" fmla="*/ 40 h 616"/>
                <a:gd name="T2" fmla="*/ 151 w 364"/>
                <a:gd name="T3" fmla="*/ 0 h 616"/>
                <a:gd name="T4" fmla="*/ 75 w 364"/>
                <a:gd name="T5" fmla="*/ 0 h 616"/>
                <a:gd name="T6" fmla="*/ 16 w 364"/>
                <a:gd name="T7" fmla="*/ 24 h 616"/>
                <a:gd name="T8" fmla="*/ 8 w 364"/>
                <a:gd name="T9" fmla="*/ 64 h 616"/>
                <a:gd name="T10" fmla="*/ 16 w 364"/>
                <a:gd name="T11" fmla="*/ 136 h 616"/>
                <a:gd name="T12" fmla="*/ 0 w 364"/>
                <a:gd name="T13" fmla="*/ 192 h 616"/>
                <a:gd name="T14" fmla="*/ 67 w 364"/>
                <a:gd name="T15" fmla="*/ 184 h 616"/>
                <a:gd name="T16" fmla="*/ 33 w 364"/>
                <a:gd name="T17" fmla="*/ 256 h 616"/>
                <a:gd name="T18" fmla="*/ 118 w 364"/>
                <a:gd name="T19" fmla="*/ 312 h 616"/>
                <a:gd name="T20" fmla="*/ 160 w 364"/>
                <a:gd name="T21" fmla="*/ 384 h 616"/>
                <a:gd name="T22" fmla="*/ 168 w 364"/>
                <a:gd name="T23" fmla="*/ 432 h 616"/>
                <a:gd name="T24" fmla="*/ 101 w 364"/>
                <a:gd name="T25" fmla="*/ 440 h 616"/>
                <a:gd name="T26" fmla="*/ 126 w 364"/>
                <a:gd name="T27" fmla="*/ 496 h 616"/>
                <a:gd name="T28" fmla="*/ 168 w 364"/>
                <a:gd name="T29" fmla="*/ 480 h 616"/>
                <a:gd name="T30" fmla="*/ 219 w 364"/>
                <a:gd name="T31" fmla="*/ 504 h 616"/>
                <a:gd name="T32" fmla="*/ 235 w 364"/>
                <a:gd name="T33" fmla="*/ 560 h 616"/>
                <a:gd name="T34" fmla="*/ 244 w 364"/>
                <a:gd name="T35" fmla="*/ 592 h 616"/>
                <a:gd name="T36" fmla="*/ 261 w 364"/>
                <a:gd name="T37" fmla="*/ 600 h 616"/>
                <a:gd name="T38" fmla="*/ 337 w 364"/>
                <a:gd name="T39" fmla="*/ 616 h 616"/>
                <a:gd name="T40" fmla="*/ 360 w 364"/>
                <a:gd name="T41" fmla="*/ 578 h 616"/>
                <a:gd name="T42" fmla="*/ 303 w 364"/>
                <a:gd name="T43" fmla="*/ 56 h 616"/>
                <a:gd name="T44" fmla="*/ 320 w 364"/>
                <a:gd name="T45" fmla="*/ 152 h 616"/>
                <a:gd name="T46" fmla="*/ 244 w 364"/>
                <a:gd name="T47" fmla="*/ 168 h 616"/>
                <a:gd name="T48" fmla="*/ 151 w 364"/>
                <a:gd name="T49" fmla="*/ 200 h 616"/>
                <a:gd name="T50" fmla="*/ 92 w 364"/>
                <a:gd name="T51" fmla="*/ 208 h 616"/>
                <a:gd name="T52" fmla="*/ 42 w 364"/>
                <a:gd name="T53" fmla="*/ 264 h 616"/>
                <a:gd name="T54" fmla="*/ 59 w 364"/>
                <a:gd name="T55" fmla="*/ 232 h 616"/>
                <a:gd name="T56" fmla="*/ 126 w 364"/>
                <a:gd name="T57" fmla="*/ 168 h 616"/>
                <a:gd name="T58" fmla="*/ 185 w 364"/>
                <a:gd name="T59" fmla="*/ 104 h 616"/>
                <a:gd name="T60" fmla="*/ 286 w 364"/>
                <a:gd name="T61" fmla="*/ 80 h 616"/>
                <a:gd name="T62" fmla="*/ 303 w 364"/>
                <a:gd name="T63" fmla="*/ 96 h 616"/>
                <a:gd name="T64" fmla="*/ 328 w 364"/>
                <a:gd name="T65" fmla="*/ 112 h 616"/>
                <a:gd name="T66" fmla="*/ 303 w 364"/>
                <a:gd name="T67" fmla="*/ 5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4" y="602"/>
                  </a:lnTo>
                  <a:lnTo>
                    <a:pt x="360" y="578"/>
                  </a:lnTo>
                  <a:lnTo>
                    <a:pt x="354" y="56"/>
                  </a:lnTo>
                  <a:lnTo>
                    <a:pt x="303" y="56"/>
                  </a:lnTo>
                  <a:lnTo>
                    <a:pt x="286" y="136"/>
                  </a:lnTo>
                  <a:lnTo>
                    <a:pt x="320" y="152"/>
                  </a:lnTo>
                  <a:lnTo>
                    <a:pt x="286" y="168"/>
                  </a:lnTo>
                  <a:lnTo>
                    <a:pt x="244" y="168"/>
                  </a:lnTo>
                  <a:lnTo>
                    <a:pt x="176" y="200"/>
                  </a:lnTo>
                  <a:lnTo>
                    <a:pt x="151" y="200"/>
                  </a:lnTo>
                  <a:lnTo>
                    <a:pt x="134" y="200"/>
                  </a:lnTo>
                  <a:lnTo>
                    <a:pt x="92" y="208"/>
                  </a:lnTo>
                  <a:lnTo>
                    <a:pt x="67" y="232"/>
                  </a:lnTo>
                  <a:lnTo>
                    <a:pt x="42" y="264"/>
                  </a:lnTo>
                  <a:lnTo>
                    <a:pt x="42" y="248"/>
                  </a:lnTo>
                  <a:lnTo>
                    <a:pt x="59" y="232"/>
                  </a:lnTo>
                  <a:lnTo>
                    <a:pt x="84" y="200"/>
                  </a:lnTo>
                  <a:lnTo>
                    <a:pt x="126" y="168"/>
                  </a:lnTo>
                  <a:lnTo>
                    <a:pt x="134" y="120"/>
                  </a:lnTo>
                  <a:lnTo>
                    <a:pt x="185" y="104"/>
                  </a:lnTo>
                  <a:lnTo>
                    <a:pt x="235" y="96"/>
                  </a:lnTo>
                  <a:lnTo>
                    <a:pt x="286" y="80"/>
                  </a:lnTo>
                  <a:lnTo>
                    <a:pt x="294" y="80"/>
                  </a:lnTo>
                  <a:lnTo>
                    <a:pt x="303" y="96"/>
                  </a:lnTo>
                  <a:lnTo>
                    <a:pt x="345" y="104"/>
                  </a:lnTo>
                  <a:lnTo>
                    <a:pt x="328" y="112"/>
                  </a:lnTo>
                  <a:lnTo>
                    <a:pt x="286" y="136"/>
                  </a:lnTo>
                  <a:lnTo>
                    <a:pt x="30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24" name="Freeform 78"/>
            <p:cNvSpPr>
              <a:spLocks/>
            </p:cNvSpPr>
            <p:nvPr/>
          </p:nvSpPr>
          <p:spPr bwMode="auto">
            <a:xfrm>
              <a:off x="5404" y="3416"/>
              <a:ext cx="362" cy="616"/>
            </a:xfrm>
            <a:custGeom>
              <a:avLst/>
              <a:gdLst>
                <a:gd name="T0" fmla="*/ 303 w 362"/>
                <a:gd name="T1" fmla="*/ 56 h 616"/>
                <a:gd name="T2" fmla="*/ 219 w 362"/>
                <a:gd name="T3" fmla="*/ 40 h 616"/>
                <a:gd name="T4" fmla="*/ 185 w 362"/>
                <a:gd name="T5" fmla="*/ 24 h 616"/>
                <a:gd name="T6" fmla="*/ 151 w 362"/>
                <a:gd name="T7" fmla="*/ 0 h 616"/>
                <a:gd name="T8" fmla="*/ 126 w 362"/>
                <a:gd name="T9" fmla="*/ 8 h 616"/>
                <a:gd name="T10" fmla="*/ 75 w 362"/>
                <a:gd name="T11" fmla="*/ 0 h 616"/>
                <a:gd name="T12" fmla="*/ 50 w 362"/>
                <a:gd name="T13" fmla="*/ 16 h 616"/>
                <a:gd name="T14" fmla="*/ 16 w 362"/>
                <a:gd name="T15" fmla="*/ 24 h 616"/>
                <a:gd name="T16" fmla="*/ 16 w 362"/>
                <a:gd name="T17" fmla="*/ 48 h 616"/>
                <a:gd name="T18" fmla="*/ 8 w 362"/>
                <a:gd name="T19" fmla="*/ 64 h 616"/>
                <a:gd name="T20" fmla="*/ 33 w 362"/>
                <a:gd name="T21" fmla="*/ 88 h 616"/>
                <a:gd name="T22" fmla="*/ 16 w 362"/>
                <a:gd name="T23" fmla="*/ 136 h 616"/>
                <a:gd name="T24" fmla="*/ 25 w 362"/>
                <a:gd name="T25" fmla="*/ 160 h 616"/>
                <a:gd name="T26" fmla="*/ 0 w 362"/>
                <a:gd name="T27" fmla="*/ 192 h 616"/>
                <a:gd name="T28" fmla="*/ 0 w 362"/>
                <a:gd name="T29" fmla="*/ 200 h 616"/>
                <a:gd name="T30" fmla="*/ 67 w 362"/>
                <a:gd name="T31" fmla="*/ 184 h 616"/>
                <a:gd name="T32" fmla="*/ 42 w 362"/>
                <a:gd name="T33" fmla="*/ 216 h 616"/>
                <a:gd name="T34" fmla="*/ 33 w 362"/>
                <a:gd name="T35" fmla="*/ 256 h 616"/>
                <a:gd name="T36" fmla="*/ 50 w 362"/>
                <a:gd name="T37" fmla="*/ 328 h 616"/>
                <a:gd name="T38" fmla="*/ 118 w 362"/>
                <a:gd name="T39" fmla="*/ 312 h 616"/>
                <a:gd name="T40" fmla="*/ 118 w 362"/>
                <a:gd name="T41" fmla="*/ 352 h 616"/>
                <a:gd name="T42" fmla="*/ 160 w 362"/>
                <a:gd name="T43" fmla="*/ 384 h 616"/>
                <a:gd name="T44" fmla="*/ 151 w 362"/>
                <a:gd name="T45" fmla="*/ 408 h 616"/>
                <a:gd name="T46" fmla="*/ 168 w 362"/>
                <a:gd name="T47" fmla="*/ 432 h 616"/>
                <a:gd name="T48" fmla="*/ 134 w 362"/>
                <a:gd name="T49" fmla="*/ 448 h 616"/>
                <a:gd name="T50" fmla="*/ 101 w 362"/>
                <a:gd name="T51" fmla="*/ 440 h 616"/>
                <a:gd name="T52" fmla="*/ 101 w 362"/>
                <a:gd name="T53" fmla="*/ 472 h 616"/>
                <a:gd name="T54" fmla="*/ 126 w 362"/>
                <a:gd name="T55" fmla="*/ 496 h 616"/>
                <a:gd name="T56" fmla="*/ 151 w 362"/>
                <a:gd name="T57" fmla="*/ 480 h 616"/>
                <a:gd name="T58" fmla="*/ 168 w 362"/>
                <a:gd name="T59" fmla="*/ 480 h 616"/>
                <a:gd name="T60" fmla="*/ 185 w 362"/>
                <a:gd name="T61" fmla="*/ 488 h 616"/>
                <a:gd name="T62" fmla="*/ 219 w 362"/>
                <a:gd name="T63" fmla="*/ 504 h 616"/>
                <a:gd name="T64" fmla="*/ 227 w 362"/>
                <a:gd name="T65" fmla="*/ 528 h 616"/>
                <a:gd name="T66" fmla="*/ 235 w 362"/>
                <a:gd name="T67" fmla="*/ 560 h 616"/>
                <a:gd name="T68" fmla="*/ 269 w 362"/>
                <a:gd name="T69" fmla="*/ 576 h 616"/>
                <a:gd name="T70" fmla="*/ 244 w 362"/>
                <a:gd name="T71" fmla="*/ 592 h 616"/>
                <a:gd name="T72" fmla="*/ 244 w 362"/>
                <a:gd name="T73" fmla="*/ 600 h 616"/>
                <a:gd name="T74" fmla="*/ 261 w 362"/>
                <a:gd name="T75" fmla="*/ 600 h 616"/>
                <a:gd name="T76" fmla="*/ 345 w 362"/>
                <a:gd name="T77" fmla="*/ 584 h 616"/>
                <a:gd name="T78" fmla="*/ 337 w 362"/>
                <a:gd name="T79" fmla="*/ 616 h 616"/>
                <a:gd name="T80" fmla="*/ 362 w 362"/>
                <a:gd name="T81" fmla="*/ 600 h 616"/>
                <a:gd name="T82" fmla="*/ 354 w 362"/>
                <a:gd name="T83" fmla="*/ 50 h 616"/>
                <a:gd name="T84" fmla="*/ 303 w 362"/>
                <a:gd name="T85" fmla="*/ 56 h 616"/>
                <a:gd name="T86" fmla="*/ 303 w 362"/>
                <a:gd name="T87" fmla="*/ 56 h 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2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2" y="600"/>
                  </a:lnTo>
                  <a:lnTo>
                    <a:pt x="354" y="50"/>
                  </a:lnTo>
                  <a:lnTo>
                    <a:pt x="303" y="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25" name="Freeform 79"/>
            <p:cNvSpPr>
              <a:spLocks/>
            </p:cNvSpPr>
            <p:nvPr/>
          </p:nvSpPr>
          <p:spPr bwMode="auto">
            <a:xfrm>
              <a:off x="5446" y="3496"/>
              <a:ext cx="308" cy="184"/>
            </a:xfrm>
            <a:custGeom>
              <a:avLst/>
              <a:gdLst>
                <a:gd name="T0" fmla="*/ 244 w 308"/>
                <a:gd name="T1" fmla="*/ 56 h 184"/>
                <a:gd name="T2" fmla="*/ 278 w 308"/>
                <a:gd name="T3" fmla="*/ 72 h 184"/>
                <a:gd name="T4" fmla="*/ 244 w 308"/>
                <a:gd name="T5" fmla="*/ 88 h 184"/>
                <a:gd name="T6" fmla="*/ 202 w 308"/>
                <a:gd name="T7" fmla="*/ 88 h 184"/>
                <a:gd name="T8" fmla="*/ 134 w 308"/>
                <a:gd name="T9" fmla="*/ 120 h 184"/>
                <a:gd name="T10" fmla="*/ 109 w 308"/>
                <a:gd name="T11" fmla="*/ 120 h 184"/>
                <a:gd name="T12" fmla="*/ 92 w 308"/>
                <a:gd name="T13" fmla="*/ 120 h 184"/>
                <a:gd name="T14" fmla="*/ 50 w 308"/>
                <a:gd name="T15" fmla="*/ 128 h 184"/>
                <a:gd name="T16" fmla="*/ 25 w 308"/>
                <a:gd name="T17" fmla="*/ 152 h 184"/>
                <a:gd name="T18" fmla="*/ 0 w 308"/>
                <a:gd name="T19" fmla="*/ 184 h 184"/>
                <a:gd name="T20" fmla="*/ 0 w 308"/>
                <a:gd name="T21" fmla="*/ 168 h 184"/>
                <a:gd name="T22" fmla="*/ 17 w 308"/>
                <a:gd name="T23" fmla="*/ 152 h 184"/>
                <a:gd name="T24" fmla="*/ 42 w 308"/>
                <a:gd name="T25" fmla="*/ 120 h 184"/>
                <a:gd name="T26" fmla="*/ 84 w 308"/>
                <a:gd name="T27" fmla="*/ 88 h 184"/>
                <a:gd name="T28" fmla="*/ 92 w 308"/>
                <a:gd name="T29" fmla="*/ 40 h 184"/>
                <a:gd name="T30" fmla="*/ 143 w 308"/>
                <a:gd name="T31" fmla="*/ 24 h 184"/>
                <a:gd name="T32" fmla="*/ 193 w 308"/>
                <a:gd name="T33" fmla="*/ 16 h 184"/>
                <a:gd name="T34" fmla="*/ 244 w 308"/>
                <a:gd name="T35" fmla="*/ 0 h 184"/>
                <a:gd name="T36" fmla="*/ 252 w 308"/>
                <a:gd name="T37" fmla="*/ 0 h 184"/>
                <a:gd name="T38" fmla="*/ 261 w 308"/>
                <a:gd name="T39" fmla="*/ 16 h 184"/>
                <a:gd name="T40" fmla="*/ 303 w 308"/>
                <a:gd name="T41" fmla="*/ 24 h 184"/>
                <a:gd name="T42" fmla="*/ 308 w 308"/>
                <a:gd name="T43" fmla="*/ 24 h 184"/>
                <a:gd name="T44" fmla="*/ 286 w 308"/>
                <a:gd name="T45" fmla="*/ 32 h 184"/>
                <a:gd name="T46" fmla="*/ 244 w 308"/>
                <a:gd name="T47" fmla="*/ 56 h 184"/>
                <a:gd name="T48" fmla="*/ 244 w 308"/>
                <a:gd name="T49" fmla="*/ 56 h 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08" h="184">
                  <a:moveTo>
                    <a:pt x="244" y="56"/>
                  </a:moveTo>
                  <a:lnTo>
                    <a:pt x="278" y="72"/>
                  </a:lnTo>
                  <a:lnTo>
                    <a:pt x="244" y="88"/>
                  </a:lnTo>
                  <a:lnTo>
                    <a:pt x="202" y="88"/>
                  </a:lnTo>
                  <a:lnTo>
                    <a:pt x="134" y="120"/>
                  </a:lnTo>
                  <a:lnTo>
                    <a:pt x="109" y="120"/>
                  </a:lnTo>
                  <a:lnTo>
                    <a:pt x="92" y="120"/>
                  </a:lnTo>
                  <a:lnTo>
                    <a:pt x="50" y="128"/>
                  </a:lnTo>
                  <a:lnTo>
                    <a:pt x="25" y="152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17" y="152"/>
                  </a:lnTo>
                  <a:lnTo>
                    <a:pt x="42" y="120"/>
                  </a:lnTo>
                  <a:lnTo>
                    <a:pt x="84" y="88"/>
                  </a:lnTo>
                  <a:lnTo>
                    <a:pt x="92" y="40"/>
                  </a:lnTo>
                  <a:lnTo>
                    <a:pt x="143" y="24"/>
                  </a:lnTo>
                  <a:lnTo>
                    <a:pt x="193" y="16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61" y="16"/>
                  </a:lnTo>
                  <a:lnTo>
                    <a:pt x="303" y="24"/>
                  </a:lnTo>
                  <a:lnTo>
                    <a:pt x="308" y="24"/>
                  </a:lnTo>
                  <a:lnTo>
                    <a:pt x="286" y="32"/>
                  </a:lnTo>
                  <a:lnTo>
                    <a:pt x="244" y="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26" name="Freeform 80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60 w 893"/>
                <a:gd name="T35" fmla="*/ 128 h 592"/>
                <a:gd name="T36" fmla="*/ 135 w 893"/>
                <a:gd name="T37" fmla="*/ 168 h 592"/>
                <a:gd name="T38" fmla="*/ 110 w 893"/>
                <a:gd name="T39" fmla="*/ 224 h 592"/>
                <a:gd name="T40" fmla="*/ 84 w 893"/>
                <a:gd name="T41" fmla="*/ 256 h 592"/>
                <a:gd name="T42" fmla="*/ 76 w 893"/>
                <a:gd name="T43" fmla="*/ 280 h 592"/>
                <a:gd name="T44" fmla="*/ 67 w 893"/>
                <a:gd name="T45" fmla="*/ 320 h 592"/>
                <a:gd name="T46" fmla="*/ 51 w 893"/>
                <a:gd name="T47" fmla="*/ 328 h 592"/>
                <a:gd name="T48" fmla="*/ 25 w 893"/>
                <a:gd name="T49" fmla="*/ 344 h 592"/>
                <a:gd name="T50" fmla="*/ 0 w 893"/>
                <a:gd name="T51" fmla="*/ 352 h 592"/>
                <a:gd name="T52" fmla="*/ 17 w 893"/>
                <a:gd name="T53" fmla="*/ 368 h 592"/>
                <a:gd name="T54" fmla="*/ 51 w 893"/>
                <a:gd name="T55" fmla="*/ 392 h 592"/>
                <a:gd name="T56" fmla="*/ 59 w 893"/>
                <a:gd name="T57" fmla="*/ 416 h 592"/>
                <a:gd name="T58" fmla="*/ 93 w 893"/>
                <a:gd name="T59" fmla="*/ 440 h 592"/>
                <a:gd name="T60" fmla="*/ 135 w 893"/>
                <a:gd name="T61" fmla="*/ 456 h 592"/>
                <a:gd name="T62" fmla="*/ 118 w 893"/>
                <a:gd name="T63" fmla="*/ 488 h 592"/>
                <a:gd name="T64" fmla="*/ 160 w 893"/>
                <a:gd name="T65" fmla="*/ 496 h 592"/>
                <a:gd name="T66" fmla="*/ 202 w 893"/>
                <a:gd name="T67" fmla="*/ 512 h 592"/>
                <a:gd name="T68" fmla="*/ 244 w 893"/>
                <a:gd name="T69" fmla="*/ 488 h 592"/>
                <a:gd name="T70" fmla="*/ 244 w 893"/>
                <a:gd name="T71" fmla="*/ 528 h 592"/>
                <a:gd name="T72" fmla="*/ 261 w 893"/>
                <a:gd name="T73" fmla="*/ 536 h 592"/>
                <a:gd name="T74" fmla="*/ 253 w 893"/>
                <a:gd name="T75" fmla="*/ 544 h 592"/>
                <a:gd name="T76" fmla="*/ 287 w 893"/>
                <a:gd name="T77" fmla="*/ 560 h 592"/>
                <a:gd name="T78" fmla="*/ 287 w 893"/>
                <a:gd name="T79" fmla="*/ 584 h 592"/>
                <a:gd name="T80" fmla="*/ 320 w 893"/>
                <a:gd name="T81" fmla="*/ 592 h 592"/>
                <a:gd name="T82" fmla="*/ 413 w 893"/>
                <a:gd name="T83" fmla="*/ 592 h 592"/>
                <a:gd name="T84" fmla="*/ 438 w 893"/>
                <a:gd name="T85" fmla="*/ 568 h 592"/>
                <a:gd name="T86" fmla="*/ 463 w 893"/>
                <a:gd name="T87" fmla="*/ 568 h 592"/>
                <a:gd name="T88" fmla="*/ 514 w 893"/>
                <a:gd name="T89" fmla="*/ 568 h 592"/>
                <a:gd name="T90" fmla="*/ 565 w 893"/>
                <a:gd name="T91" fmla="*/ 560 h 592"/>
                <a:gd name="T92" fmla="*/ 607 w 893"/>
                <a:gd name="T93" fmla="*/ 504 h 592"/>
                <a:gd name="T94" fmla="*/ 657 w 893"/>
                <a:gd name="T95" fmla="*/ 488 h 592"/>
                <a:gd name="T96" fmla="*/ 699 w 893"/>
                <a:gd name="T97" fmla="*/ 480 h 592"/>
                <a:gd name="T98" fmla="*/ 725 w 893"/>
                <a:gd name="T99" fmla="*/ 488 h 592"/>
                <a:gd name="T100" fmla="*/ 767 w 893"/>
                <a:gd name="T101" fmla="*/ 480 h 592"/>
                <a:gd name="T102" fmla="*/ 775 w 893"/>
                <a:gd name="T103" fmla="*/ 496 h 592"/>
                <a:gd name="T104" fmla="*/ 826 w 893"/>
                <a:gd name="T105" fmla="*/ 496 h 592"/>
                <a:gd name="T106" fmla="*/ 834 w 893"/>
                <a:gd name="T107" fmla="*/ 416 h 592"/>
                <a:gd name="T108" fmla="*/ 851 w 893"/>
                <a:gd name="T109" fmla="*/ 376 h 592"/>
                <a:gd name="T110" fmla="*/ 885 w 893"/>
                <a:gd name="T111" fmla="*/ 336 h 592"/>
                <a:gd name="T112" fmla="*/ 893 w 893"/>
                <a:gd name="T113" fmla="*/ 312 h 592"/>
                <a:gd name="T114" fmla="*/ 876 w 893"/>
                <a:gd name="T115" fmla="*/ 288 h 592"/>
                <a:gd name="T116" fmla="*/ 834 w 893"/>
                <a:gd name="T117" fmla="*/ 288 h 592"/>
                <a:gd name="T118" fmla="*/ 784 w 893"/>
                <a:gd name="T119" fmla="*/ 312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27" name="Freeform 81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28" name="Freeform 82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85 w 893"/>
                <a:gd name="T35" fmla="*/ 104 h 592"/>
                <a:gd name="T36" fmla="*/ 160 w 893"/>
                <a:gd name="T37" fmla="*/ 128 h 592"/>
                <a:gd name="T38" fmla="*/ 135 w 893"/>
                <a:gd name="T39" fmla="*/ 168 h 592"/>
                <a:gd name="T40" fmla="*/ 110 w 893"/>
                <a:gd name="T41" fmla="*/ 224 h 592"/>
                <a:gd name="T42" fmla="*/ 84 w 893"/>
                <a:gd name="T43" fmla="*/ 256 h 592"/>
                <a:gd name="T44" fmla="*/ 76 w 893"/>
                <a:gd name="T45" fmla="*/ 280 h 592"/>
                <a:gd name="T46" fmla="*/ 67 w 893"/>
                <a:gd name="T47" fmla="*/ 320 h 592"/>
                <a:gd name="T48" fmla="*/ 51 w 893"/>
                <a:gd name="T49" fmla="*/ 328 h 592"/>
                <a:gd name="T50" fmla="*/ 25 w 893"/>
                <a:gd name="T51" fmla="*/ 344 h 592"/>
                <a:gd name="T52" fmla="*/ 0 w 893"/>
                <a:gd name="T53" fmla="*/ 352 h 592"/>
                <a:gd name="T54" fmla="*/ 17 w 893"/>
                <a:gd name="T55" fmla="*/ 368 h 592"/>
                <a:gd name="T56" fmla="*/ 51 w 893"/>
                <a:gd name="T57" fmla="*/ 392 h 592"/>
                <a:gd name="T58" fmla="*/ 59 w 893"/>
                <a:gd name="T59" fmla="*/ 416 h 592"/>
                <a:gd name="T60" fmla="*/ 93 w 893"/>
                <a:gd name="T61" fmla="*/ 440 h 592"/>
                <a:gd name="T62" fmla="*/ 135 w 893"/>
                <a:gd name="T63" fmla="*/ 456 h 592"/>
                <a:gd name="T64" fmla="*/ 118 w 893"/>
                <a:gd name="T65" fmla="*/ 488 h 592"/>
                <a:gd name="T66" fmla="*/ 160 w 893"/>
                <a:gd name="T67" fmla="*/ 496 h 592"/>
                <a:gd name="T68" fmla="*/ 202 w 893"/>
                <a:gd name="T69" fmla="*/ 512 h 592"/>
                <a:gd name="T70" fmla="*/ 244 w 893"/>
                <a:gd name="T71" fmla="*/ 488 h 592"/>
                <a:gd name="T72" fmla="*/ 244 w 893"/>
                <a:gd name="T73" fmla="*/ 528 h 592"/>
                <a:gd name="T74" fmla="*/ 261 w 893"/>
                <a:gd name="T75" fmla="*/ 536 h 592"/>
                <a:gd name="T76" fmla="*/ 253 w 893"/>
                <a:gd name="T77" fmla="*/ 544 h 592"/>
                <a:gd name="T78" fmla="*/ 287 w 893"/>
                <a:gd name="T79" fmla="*/ 560 h 592"/>
                <a:gd name="T80" fmla="*/ 287 w 893"/>
                <a:gd name="T81" fmla="*/ 584 h 592"/>
                <a:gd name="T82" fmla="*/ 320 w 893"/>
                <a:gd name="T83" fmla="*/ 592 h 592"/>
                <a:gd name="T84" fmla="*/ 413 w 893"/>
                <a:gd name="T85" fmla="*/ 592 h 592"/>
                <a:gd name="T86" fmla="*/ 438 w 893"/>
                <a:gd name="T87" fmla="*/ 568 h 592"/>
                <a:gd name="T88" fmla="*/ 463 w 893"/>
                <a:gd name="T89" fmla="*/ 568 h 592"/>
                <a:gd name="T90" fmla="*/ 514 w 893"/>
                <a:gd name="T91" fmla="*/ 568 h 592"/>
                <a:gd name="T92" fmla="*/ 565 w 893"/>
                <a:gd name="T93" fmla="*/ 560 h 592"/>
                <a:gd name="T94" fmla="*/ 607 w 893"/>
                <a:gd name="T95" fmla="*/ 504 h 592"/>
                <a:gd name="T96" fmla="*/ 657 w 893"/>
                <a:gd name="T97" fmla="*/ 488 h 592"/>
                <a:gd name="T98" fmla="*/ 699 w 893"/>
                <a:gd name="T99" fmla="*/ 480 h 592"/>
                <a:gd name="T100" fmla="*/ 725 w 893"/>
                <a:gd name="T101" fmla="*/ 488 h 592"/>
                <a:gd name="T102" fmla="*/ 767 w 893"/>
                <a:gd name="T103" fmla="*/ 480 h 592"/>
                <a:gd name="T104" fmla="*/ 775 w 893"/>
                <a:gd name="T105" fmla="*/ 496 h 592"/>
                <a:gd name="T106" fmla="*/ 826 w 893"/>
                <a:gd name="T107" fmla="*/ 496 h 592"/>
                <a:gd name="T108" fmla="*/ 834 w 893"/>
                <a:gd name="T109" fmla="*/ 416 h 592"/>
                <a:gd name="T110" fmla="*/ 851 w 893"/>
                <a:gd name="T111" fmla="*/ 376 h 592"/>
                <a:gd name="T112" fmla="*/ 885 w 893"/>
                <a:gd name="T113" fmla="*/ 336 h 592"/>
                <a:gd name="T114" fmla="*/ 893 w 893"/>
                <a:gd name="T115" fmla="*/ 312 h 592"/>
                <a:gd name="T116" fmla="*/ 876 w 893"/>
                <a:gd name="T117" fmla="*/ 288 h 592"/>
                <a:gd name="T118" fmla="*/ 834 w 893"/>
                <a:gd name="T119" fmla="*/ 288 h 592"/>
                <a:gd name="T120" fmla="*/ 784 w 893"/>
                <a:gd name="T121" fmla="*/ 312 h 5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29" name="Freeform 83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30" name="Freeform 84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64 w 860"/>
                <a:gd name="T93" fmla="*/ 640 h 656"/>
                <a:gd name="T94" fmla="*/ 497 w 860"/>
                <a:gd name="T95" fmla="*/ 616 h 656"/>
                <a:gd name="T96" fmla="*/ 523 w 860"/>
                <a:gd name="T97" fmla="*/ 640 h 656"/>
                <a:gd name="T98" fmla="*/ 531 w 860"/>
                <a:gd name="T99" fmla="*/ 656 h 656"/>
                <a:gd name="T100" fmla="*/ 556 w 860"/>
                <a:gd name="T101" fmla="*/ 656 h 656"/>
                <a:gd name="T102" fmla="*/ 581 w 860"/>
                <a:gd name="T103" fmla="*/ 632 h 656"/>
                <a:gd name="T104" fmla="*/ 615 w 860"/>
                <a:gd name="T105" fmla="*/ 632 h 656"/>
                <a:gd name="T106" fmla="*/ 640 w 860"/>
                <a:gd name="T107" fmla="*/ 616 h 656"/>
                <a:gd name="T108" fmla="*/ 683 w 860"/>
                <a:gd name="T109" fmla="*/ 616 h 656"/>
                <a:gd name="T110" fmla="*/ 708 w 860"/>
                <a:gd name="T111" fmla="*/ 624 h 656"/>
                <a:gd name="T112" fmla="*/ 767 w 860"/>
                <a:gd name="T113" fmla="*/ 632 h 656"/>
                <a:gd name="T114" fmla="*/ 758 w 860"/>
                <a:gd name="T115" fmla="*/ 640 h 656"/>
                <a:gd name="T116" fmla="*/ 792 w 860"/>
                <a:gd name="T117" fmla="*/ 632 h 656"/>
                <a:gd name="T118" fmla="*/ 775 w 860"/>
                <a:gd name="T119" fmla="*/ 560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31" name="Freeform 85"/>
            <p:cNvSpPr>
              <a:spLocks/>
            </p:cNvSpPr>
            <p:nvPr/>
          </p:nvSpPr>
          <p:spPr bwMode="auto">
            <a:xfrm>
              <a:off x="4536" y="1976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32" name="Freeform 86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38 w 860"/>
                <a:gd name="T93" fmla="*/ 624 h 656"/>
                <a:gd name="T94" fmla="*/ 464 w 860"/>
                <a:gd name="T95" fmla="*/ 640 h 656"/>
                <a:gd name="T96" fmla="*/ 497 w 860"/>
                <a:gd name="T97" fmla="*/ 616 h 656"/>
                <a:gd name="T98" fmla="*/ 523 w 860"/>
                <a:gd name="T99" fmla="*/ 640 h 656"/>
                <a:gd name="T100" fmla="*/ 531 w 860"/>
                <a:gd name="T101" fmla="*/ 656 h 656"/>
                <a:gd name="T102" fmla="*/ 556 w 860"/>
                <a:gd name="T103" fmla="*/ 656 h 656"/>
                <a:gd name="T104" fmla="*/ 581 w 860"/>
                <a:gd name="T105" fmla="*/ 632 h 656"/>
                <a:gd name="T106" fmla="*/ 615 w 860"/>
                <a:gd name="T107" fmla="*/ 632 h 656"/>
                <a:gd name="T108" fmla="*/ 640 w 860"/>
                <a:gd name="T109" fmla="*/ 616 h 656"/>
                <a:gd name="T110" fmla="*/ 683 w 860"/>
                <a:gd name="T111" fmla="*/ 616 h 656"/>
                <a:gd name="T112" fmla="*/ 708 w 860"/>
                <a:gd name="T113" fmla="*/ 624 h 656"/>
                <a:gd name="T114" fmla="*/ 767 w 860"/>
                <a:gd name="T115" fmla="*/ 632 h 656"/>
                <a:gd name="T116" fmla="*/ 758 w 860"/>
                <a:gd name="T117" fmla="*/ 640 h 656"/>
                <a:gd name="T118" fmla="*/ 792 w 860"/>
                <a:gd name="T119" fmla="*/ 632 h 656"/>
                <a:gd name="T120" fmla="*/ 775 w 860"/>
                <a:gd name="T121" fmla="*/ 560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33" name="Freeform 87"/>
            <p:cNvSpPr>
              <a:spLocks/>
            </p:cNvSpPr>
            <p:nvPr/>
          </p:nvSpPr>
          <p:spPr bwMode="auto">
            <a:xfrm>
              <a:off x="4536" y="1968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34" name="Freeform 88"/>
            <p:cNvSpPr>
              <a:spLocks/>
            </p:cNvSpPr>
            <p:nvPr/>
          </p:nvSpPr>
          <p:spPr bwMode="auto">
            <a:xfrm>
              <a:off x="4578" y="1792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35" name="Freeform 89"/>
            <p:cNvSpPr>
              <a:spLocks/>
            </p:cNvSpPr>
            <p:nvPr/>
          </p:nvSpPr>
          <p:spPr bwMode="auto">
            <a:xfrm>
              <a:off x="4831" y="2096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36" name="Freeform 90"/>
            <p:cNvSpPr>
              <a:spLocks/>
            </p:cNvSpPr>
            <p:nvPr/>
          </p:nvSpPr>
          <p:spPr bwMode="auto">
            <a:xfrm>
              <a:off x="4578" y="1784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37" name="Freeform 91"/>
            <p:cNvSpPr>
              <a:spLocks/>
            </p:cNvSpPr>
            <p:nvPr/>
          </p:nvSpPr>
          <p:spPr bwMode="auto">
            <a:xfrm>
              <a:off x="4831" y="2088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38" name="Freeform 92"/>
            <p:cNvSpPr>
              <a:spLocks/>
            </p:cNvSpPr>
            <p:nvPr/>
          </p:nvSpPr>
          <p:spPr bwMode="auto">
            <a:xfrm>
              <a:off x="4822" y="1768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110 w 725"/>
                <a:gd name="T51" fmla="*/ 576 h 600"/>
                <a:gd name="T52" fmla="*/ 211 w 725"/>
                <a:gd name="T53" fmla="*/ 544 h 600"/>
                <a:gd name="T54" fmla="*/ 362 w 725"/>
                <a:gd name="T55" fmla="*/ 528 h 600"/>
                <a:gd name="T56" fmla="*/ 421 w 725"/>
                <a:gd name="T57" fmla="*/ 528 h 600"/>
                <a:gd name="T58" fmla="*/ 489 w 725"/>
                <a:gd name="T59" fmla="*/ 544 h 600"/>
                <a:gd name="T60" fmla="*/ 539 w 725"/>
                <a:gd name="T61" fmla="*/ 528 h 600"/>
                <a:gd name="T62" fmla="*/ 632 w 725"/>
                <a:gd name="T63" fmla="*/ 520 h 600"/>
                <a:gd name="T64" fmla="*/ 641 w 725"/>
                <a:gd name="T65" fmla="*/ 424 h 600"/>
                <a:gd name="T66" fmla="*/ 674 w 725"/>
                <a:gd name="T67" fmla="*/ 368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39" name="Freeform 93"/>
            <p:cNvSpPr>
              <a:spLocks/>
            </p:cNvSpPr>
            <p:nvPr/>
          </p:nvSpPr>
          <p:spPr bwMode="auto">
            <a:xfrm>
              <a:off x="4569" y="1600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40" name="Freeform 94"/>
            <p:cNvSpPr>
              <a:spLocks/>
            </p:cNvSpPr>
            <p:nvPr/>
          </p:nvSpPr>
          <p:spPr bwMode="auto">
            <a:xfrm>
              <a:off x="4822" y="1760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93 w 725"/>
                <a:gd name="T51" fmla="*/ 600 h 600"/>
                <a:gd name="T52" fmla="*/ 152 w 725"/>
                <a:gd name="T53" fmla="*/ 552 h 600"/>
                <a:gd name="T54" fmla="*/ 303 w 725"/>
                <a:gd name="T55" fmla="*/ 536 h 600"/>
                <a:gd name="T56" fmla="*/ 396 w 725"/>
                <a:gd name="T57" fmla="*/ 552 h 600"/>
                <a:gd name="T58" fmla="*/ 455 w 725"/>
                <a:gd name="T59" fmla="*/ 528 h 600"/>
                <a:gd name="T60" fmla="*/ 514 w 725"/>
                <a:gd name="T61" fmla="*/ 512 h 600"/>
                <a:gd name="T62" fmla="*/ 582 w 725"/>
                <a:gd name="T63" fmla="*/ 504 h 600"/>
                <a:gd name="T64" fmla="*/ 624 w 725"/>
                <a:gd name="T65" fmla="*/ 488 h 600"/>
                <a:gd name="T66" fmla="*/ 700 w 725"/>
                <a:gd name="T67" fmla="*/ 400 h 600"/>
                <a:gd name="T68" fmla="*/ 657 w 725"/>
                <a:gd name="T69" fmla="*/ 344 h 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41" name="Freeform 95"/>
            <p:cNvSpPr>
              <a:spLocks/>
            </p:cNvSpPr>
            <p:nvPr/>
          </p:nvSpPr>
          <p:spPr bwMode="auto">
            <a:xfrm>
              <a:off x="4569" y="1592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42" name="Freeform 96"/>
            <p:cNvSpPr>
              <a:spLocks/>
            </p:cNvSpPr>
            <p:nvPr/>
          </p:nvSpPr>
          <p:spPr bwMode="auto">
            <a:xfrm>
              <a:off x="4679" y="1392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43" name="Freeform 97"/>
            <p:cNvSpPr>
              <a:spLocks/>
            </p:cNvSpPr>
            <p:nvPr/>
          </p:nvSpPr>
          <p:spPr bwMode="auto">
            <a:xfrm>
              <a:off x="4687" y="-8"/>
              <a:ext cx="1121" cy="2200"/>
            </a:xfrm>
            <a:custGeom>
              <a:avLst/>
              <a:gdLst>
                <a:gd name="T0" fmla="*/ 995 w 1121"/>
                <a:gd name="T1" fmla="*/ 64 h 2200"/>
                <a:gd name="T2" fmla="*/ 1003 w 1121"/>
                <a:gd name="T3" fmla="*/ 160 h 2200"/>
                <a:gd name="T4" fmla="*/ 919 w 1121"/>
                <a:gd name="T5" fmla="*/ 168 h 2200"/>
                <a:gd name="T6" fmla="*/ 877 w 1121"/>
                <a:gd name="T7" fmla="*/ 168 h 2200"/>
                <a:gd name="T8" fmla="*/ 893 w 1121"/>
                <a:gd name="T9" fmla="*/ 88 h 2200"/>
                <a:gd name="T10" fmla="*/ 851 w 1121"/>
                <a:gd name="T11" fmla="*/ 16 h 2200"/>
                <a:gd name="T12" fmla="*/ 700 w 1121"/>
                <a:gd name="T13" fmla="*/ 48 h 2200"/>
                <a:gd name="T14" fmla="*/ 809 w 1121"/>
                <a:gd name="T15" fmla="*/ 176 h 2200"/>
                <a:gd name="T16" fmla="*/ 877 w 1121"/>
                <a:gd name="T17" fmla="*/ 224 h 2200"/>
                <a:gd name="T18" fmla="*/ 851 w 1121"/>
                <a:gd name="T19" fmla="*/ 304 h 2200"/>
                <a:gd name="T20" fmla="*/ 784 w 1121"/>
                <a:gd name="T21" fmla="*/ 328 h 2200"/>
                <a:gd name="T22" fmla="*/ 725 w 1121"/>
                <a:gd name="T23" fmla="*/ 448 h 2200"/>
                <a:gd name="T24" fmla="*/ 818 w 1121"/>
                <a:gd name="T25" fmla="*/ 560 h 2200"/>
                <a:gd name="T26" fmla="*/ 599 w 1121"/>
                <a:gd name="T27" fmla="*/ 568 h 2200"/>
                <a:gd name="T28" fmla="*/ 607 w 1121"/>
                <a:gd name="T29" fmla="*/ 640 h 2200"/>
                <a:gd name="T30" fmla="*/ 700 w 1121"/>
                <a:gd name="T31" fmla="*/ 664 h 2200"/>
                <a:gd name="T32" fmla="*/ 674 w 1121"/>
                <a:gd name="T33" fmla="*/ 712 h 2200"/>
                <a:gd name="T34" fmla="*/ 548 w 1121"/>
                <a:gd name="T35" fmla="*/ 688 h 2200"/>
                <a:gd name="T36" fmla="*/ 447 w 1121"/>
                <a:gd name="T37" fmla="*/ 592 h 2200"/>
                <a:gd name="T38" fmla="*/ 430 w 1121"/>
                <a:gd name="T39" fmla="*/ 512 h 2200"/>
                <a:gd name="T40" fmla="*/ 253 w 1121"/>
                <a:gd name="T41" fmla="*/ 424 h 2200"/>
                <a:gd name="T42" fmla="*/ 396 w 1121"/>
                <a:gd name="T43" fmla="*/ 440 h 2200"/>
                <a:gd name="T44" fmla="*/ 658 w 1121"/>
                <a:gd name="T45" fmla="*/ 416 h 2200"/>
                <a:gd name="T46" fmla="*/ 717 w 1121"/>
                <a:gd name="T47" fmla="*/ 288 h 2200"/>
                <a:gd name="T48" fmla="*/ 599 w 1121"/>
                <a:gd name="T49" fmla="*/ 192 h 2200"/>
                <a:gd name="T50" fmla="*/ 304 w 1121"/>
                <a:gd name="T51" fmla="*/ 128 h 2200"/>
                <a:gd name="T52" fmla="*/ 186 w 1121"/>
                <a:gd name="T53" fmla="*/ 96 h 2200"/>
                <a:gd name="T54" fmla="*/ 110 w 1121"/>
                <a:gd name="T55" fmla="*/ 112 h 2200"/>
                <a:gd name="T56" fmla="*/ 42 w 1121"/>
                <a:gd name="T57" fmla="*/ 176 h 2200"/>
                <a:gd name="T58" fmla="*/ 26 w 1121"/>
                <a:gd name="T59" fmla="*/ 336 h 2200"/>
                <a:gd name="T60" fmla="*/ 93 w 1121"/>
                <a:gd name="T61" fmla="*/ 448 h 2200"/>
                <a:gd name="T62" fmla="*/ 169 w 1121"/>
                <a:gd name="T63" fmla="*/ 656 h 2200"/>
                <a:gd name="T64" fmla="*/ 287 w 1121"/>
                <a:gd name="T65" fmla="*/ 808 h 2200"/>
                <a:gd name="T66" fmla="*/ 388 w 1121"/>
                <a:gd name="T67" fmla="*/ 944 h 2200"/>
                <a:gd name="T68" fmla="*/ 287 w 1121"/>
                <a:gd name="T69" fmla="*/ 1152 h 2200"/>
                <a:gd name="T70" fmla="*/ 304 w 1121"/>
                <a:gd name="T71" fmla="*/ 1264 h 2200"/>
                <a:gd name="T72" fmla="*/ 396 w 1121"/>
                <a:gd name="T73" fmla="*/ 1296 h 2200"/>
                <a:gd name="T74" fmla="*/ 346 w 1121"/>
                <a:gd name="T75" fmla="*/ 1312 h 2200"/>
                <a:gd name="T76" fmla="*/ 287 w 1121"/>
                <a:gd name="T77" fmla="*/ 1368 h 2200"/>
                <a:gd name="T78" fmla="*/ 287 w 1121"/>
                <a:gd name="T79" fmla="*/ 1408 h 2200"/>
                <a:gd name="T80" fmla="*/ 329 w 1121"/>
                <a:gd name="T81" fmla="*/ 1568 h 2200"/>
                <a:gd name="T82" fmla="*/ 354 w 1121"/>
                <a:gd name="T83" fmla="*/ 1680 h 2200"/>
                <a:gd name="T84" fmla="*/ 413 w 1121"/>
                <a:gd name="T85" fmla="*/ 1768 h 2200"/>
                <a:gd name="T86" fmla="*/ 481 w 1121"/>
                <a:gd name="T87" fmla="*/ 1776 h 2200"/>
                <a:gd name="T88" fmla="*/ 573 w 1121"/>
                <a:gd name="T89" fmla="*/ 1776 h 2200"/>
                <a:gd name="T90" fmla="*/ 649 w 1121"/>
                <a:gd name="T91" fmla="*/ 1840 h 2200"/>
                <a:gd name="T92" fmla="*/ 683 w 1121"/>
                <a:gd name="T93" fmla="*/ 1904 h 2200"/>
                <a:gd name="T94" fmla="*/ 767 w 1121"/>
                <a:gd name="T95" fmla="*/ 1960 h 2200"/>
                <a:gd name="T96" fmla="*/ 843 w 1121"/>
                <a:gd name="T97" fmla="*/ 2024 h 2200"/>
                <a:gd name="T98" fmla="*/ 767 w 1121"/>
                <a:gd name="T99" fmla="*/ 2072 h 2200"/>
                <a:gd name="T100" fmla="*/ 809 w 1121"/>
                <a:gd name="T101" fmla="*/ 2136 h 2200"/>
                <a:gd name="T102" fmla="*/ 877 w 1121"/>
                <a:gd name="T103" fmla="*/ 2128 h 2200"/>
                <a:gd name="T104" fmla="*/ 1011 w 1121"/>
                <a:gd name="T105" fmla="*/ 2112 h 2200"/>
                <a:gd name="T106" fmla="*/ 1054 w 1121"/>
                <a:gd name="T107" fmla="*/ 2192 h 2200"/>
                <a:gd name="T108" fmla="*/ 1113 w 1121"/>
                <a:gd name="T109" fmla="*/ 1360 h 2200"/>
                <a:gd name="T110" fmla="*/ 1014 w 1121"/>
                <a:gd name="T111" fmla="*/ 13 h 2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21" h="2200">
                  <a:moveTo>
                    <a:pt x="1014" y="13"/>
                  </a:moveTo>
                  <a:lnTo>
                    <a:pt x="1011" y="6"/>
                  </a:lnTo>
                  <a:lnTo>
                    <a:pt x="995" y="64"/>
                  </a:lnTo>
                  <a:lnTo>
                    <a:pt x="1011" y="112"/>
                  </a:lnTo>
                  <a:lnTo>
                    <a:pt x="1011" y="136"/>
                  </a:lnTo>
                  <a:lnTo>
                    <a:pt x="1003" y="160"/>
                  </a:lnTo>
                  <a:lnTo>
                    <a:pt x="961" y="184"/>
                  </a:lnTo>
                  <a:lnTo>
                    <a:pt x="936" y="184"/>
                  </a:lnTo>
                  <a:lnTo>
                    <a:pt x="919" y="168"/>
                  </a:lnTo>
                  <a:lnTo>
                    <a:pt x="902" y="160"/>
                  </a:lnTo>
                  <a:lnTo>
                    <a:pt x="893" y="168"/>
                  </a:lnTo>
                  <a:lnTo>
                    <a:pt x="877" y="168"/>
                  </a:lnTo>
                  <a:lnTo>
                    <a:pt x="877" y="144"/>
                  </a:lnTo>
                  <a:lnTo>
                    <a:pt x="877" y="112"/>
                  </a:lnTo>
                  <a:lnTo>
                    <a:pt x="893" y="88"/>
                  </a:lnTo>
                  <a:lnTo>
                    <a:pt x="902" y="64"/>
                  </a:lnTo>
                  <a:lnTo>
                    <a:pt x="893" y="48"/>
                  </a:lnTo>
                  <a:lnTo>
                    <a:pt x="851" y="16"/>
                  </a:lnTo>
                  <a:lnTo>
                    <a:pt x="801" y="24"/>
                  </a:lnTo>
                  <a:lnTo>
                    <a:pt x="750" y="40"/>
                  </a:lnTo>
                  <a:lnTo>
                    <a:pt x="700" y="48"/>
                  </a:lnTo>
                  <a:lnTo>
                    <a:pt x="742" y="64"/>
                  </a:lnTo>
                  <a:lnTo>
                    <a:pt x="784" y="88"/>
                  </a:lnTo>
                  <a:lnTo>
                    <a:pt x="809" y="176"/>
                  </a:lnTo>
                  <a:lnTo>
                    <a:pt x="818" y="200"/>
                  </a:lnTo>
                  <a:lnTo>
                    <a:pt x="843" y="200"/>
                  </a:lnTo>
                  <a:lnTo>
                    <a:pt x="877" y="224"/>
                  </a:lnTo>
                  <a:lnTo>
                    <a:pt x="902" y="264"/>
                  </a:lnTo>
                  <a:lnTo>
                    <a:pt x="910" y="312"/>
                  </a:lnTo>
                  <a:lnTo>
                    <a:pt x="851" y="304"/>
                  </a:lnTo>
                  <a:lnTo>
                    <a:pt x="801" y="312"/>
                  </a:lnTo>
                  <a:lnTo>
                    <a:pt x="784" y="320"/>
                  </a:lnTo>
                  <a:lnTo>
                    <a:pt x="784" y="328"/>
                  </a:lnTo>
                  <a:lnTo>
                    <a:pt x="776" y="360"/>
                  </a:lnTo>
                  <a:lnTo>
                    <a:pt x="750" y="400"/>
                  </a:lnTo>
                  <a:lnTo>
                    <a:pt x="725" y="448"/>
                  </a:lnTo>
                  <a:lnTo>
                    <a:pt x="717" y="480"/>
                  </a:lnTo>
                  <a:lnTo>
                    <a:pt x="733" y="496"/>
                  </a:lnTo>
                  <a:lnTo>
                    <a:pt x="818" y="560"/>
                  </a:lnTo>
                  <a:lnTo>
                    <a:pt x="750" y="584"/>
                  </a:lnTo>
                  <a:lnTo>
                    <a:pt x="666" y="584"/>
                  </a:lnTo>
                  <a:lnTo>
                    <a:pt x="599" y="568"/>
                  </a:lnTo>
                  <a:lnTo>
                    <a:pt x="582" y="584"/>
                  </a:lnTo>
                  <a:lnTo>
                    <a:pt x="573" y="608"/>
                  </a:lnTo>
                  <a:lnTo>
                    <a:pt x="607" y="640"/>
                  </a:lnTo>
                  <a:lnTo>
                    <a:pt x="658" y="648"/>
                  </a:lnTo>
                  <a:lnTo>
                    <a:pt x="683" y="648"/>
                  </a:lnTo>
                  <a:lnTo>
                    <a:pt x="700" y="664"/>
                  </a:lnTo>
                  <a:lnTo>
                    <a:pt x="700" y="680"/>
                  </a:lnTo>
                  <a:lnTo>
                    <a:pt x="683" y="704"/>
                  </a:lnTo>
                  <a:lnTo>
                    <a:pt x="674" y="712"/>
                  </a:lnTo>
                  <a:lnTo>
                    <a:pt x="649" y="712"/>
                  </a:lnTo>
                  <a:lnTo>
                    <a:pt x="599" y="696"/>
                  </a:lnTo>
                  <a:lnTo>
                    <a:pt x="548" y="688"/>
                  </a:lnTo>
                  <a:lnTo>
                    <a:pt x="523" y="680"/>
                  </a:lnTo>
                  <a:lnTo>
                    <a:pt x="506" y="664"/>
                  </a:lnTo>
                  <a:lnTo>
                    <a:pt x="447" y="592"/>
                  </a:lnTo>
                  <a:lnTo>
                    <a:pt x="438" y="552"/>
                  </a:lnTo>
                  <a:lnTo>
                    <a:pt x="438" y="536"/>
                  </a:lnTo>
                  <a:lnTo>
                    <a:pt x="430" y="512"/>
                  </a:lnTo>
                  <a:lnTo>
                    <a:pt x="380" y="496"/>
                  </a:lnTo>
                  <a:lnTo>
                    <a:pt x="337" y="480"/>
                  </a:lnTo>
                  <a:lnTo>
                    <a:pt x="253" y="424"/>
                  </a:lnTo>
                  <a:lnTo>
                    <a:pt x="287" y="424"/>
                  </a:lnTo>
                  <a:lnTo>
                    <a:pt x="321" y="440"/>
                  </a:lnTo>
                  <a:lnTo>
                    <a:pt x="396" y="440"/>
                  </a:lnTo>
                  <a:lnTo>
                    <a:pt x="565" y="448"/>
                  </a:lnTo>
                  <a:lnTo>
                    <a:pt x="624" y="432"/>
                  </a:lnTo>
                  <a:lnTo>
                    <a:pt x="658" y="416"/>
                  </a:lnTo>
                  <a:lnTo>
                    <a:pt x="683" y="384"/>
                  </a:lnTo>
                  <a:lnTo>
                    <a:pt x="708" y="320"/>
                  </a:lnTo>
                  <a:lnTo>
                    <a:pt x="717" y="288"/>
                  </a:lnTo>
                  <a:lnTo>
                    <a:pt x="708" y="256"/>
                  </a:lnTo>
                  <a:lnTo>
                    <a:pt x="666" y="208"/>
                  </a:lnTo>
                  <a:lnTo>
                    <a:pt x="599" y="192"/>
                  </a:lnTo>
                  <a:lnTo>
                    <a:pt x="447" y="152"/>
                  </a:lnTo>
                  <a:lnTo>
                    <a:pt x="371" y="128"/>
                  </a:lnTo>
                  <a:lnTo>
                    <a:pt x="304" y="128"/>
                  </a:lnTo>
                  <a:lnTo>
                    <a:pt x="152" y="128"/>
                  </a:lnTo>
                  <a:lnTo>
                    <a:pt x="177" y="104"/>
                  </a:lnTo>
                  <a:lnTo>
                    <a:pt x="186" y="96"/>
                  </a:lnTo>
                  <a:lnTo>
                    <a:pt x="169" y="88"/>
                  </a:lnTo>
                  <a:lnTo>
                    <a:pt x="127" y="80"/>
                  </a:lnTo>
                  <a:lnTo>
                    <a:pt x="110" y="112"/>
                  </a:lnTo>
                  <a:lnTo>
                    <a:pt x="76" y="120"/>
                  </a:lnTo>
                  <a:lnTo>
                    <a:pt x="76" y="144"/>
                  </a:lnTo>
                  <a:lnTo>
                    <a:pt x="42" y="176"/>
                  </a:lnTo>
                  <a:lnTo>
                    <a:pt x="9" y="224"/>
                  </a:lnTo>
                  <a:lnTo>
                    <a:pt x="0" y="272"/>
                  </a:lnTo>
                  <a:lnTo>
                    <a:pt x="26" y="336"/>
                  </a:lnTo>
                  <a:lnTo>
                    <a:pt x="68" y="352"/>
                  </a:lnTo>
                  <a:lnTo>
                    <a:pt x="110" y="392"/>
                  </a:lnTo>
                  <a:lnTo>
                    <a:pt x="93" y="448"/>
                  </a:lnTo>
                  <a:lnTo>
                    <a:pt x="144" y="544"/>
                  </a:lnTo>
                  <a:lnTo>
                    <a:pt x="211" y="608"/>
                  </a:lnTo>
                  <a:lnTo>
                    <a:pt x="169" y="656"/>
                  </a:lnTo>
                  <a:lnTo>
                    <a:pt x="177" y="712"/>
                  </a:lnTo>
                  <a:lnTo>
                    <a:pt x="245" y="752"/>
                  </a:lnTo>
                  <a:lnTo>
                    <a:pt x="287" y="808"/>
                  </a:lnTo>
                  <a:lnTo>
                    <a:pt x="270" y="856"/>
                  </a:lnTo>
                  <a:lnTo>
                    <a:pt x="337" y="896"/>
                  </a:lnTo>
                  <a:lnTo>
                    <a:pt x="388" y="944"/>
                  </a:lnTo>
                  <a:lnTo>
                    <a:pt x="380" y="1008"/>
                  </a:lnTo>
                  <a:lnTo>
                    <a:pt x="337" y="1080"/>
                  </a:lnTo>
                  <a:lnTo>
                    <a:pt x="287" y="1152"/>
                  </a:lnTo>
                  <a:lnTo>
                    <a:pt x="262" y="1248"/>
                  </a:lnTo>
                  <a:lnTo>
                    <a:pt x="278" y="1232"/>
                  </a:lnTo>
                  <a:lnTo>
                    <a:pt x="304" y="1264"/>
                  </a:lnTo>
                  <a:lnTo>
                    <a:pt x="346" y="1280"/>
                  </a:lnTo>
                  <a:lnTo>
                    <a:pt x="396" y="1288"/>
                  </a:lnTo>
                  <a:lnTo>
                    <a:pt x="396" y="1296"/>
                  </a:lnTo>
                  <a:lnTo>
                    <a:pt x="388" y="1304"/>
                  </a:lnTo>
                  <a:lnTo>
                    <a:pt x="363" y="1312"/>
                  </a:lnTo>
                  <a:lnTo>
                    <a:pt x="346" y="1312"/>
                  </a:lnTo>
                  <a:lnTo>
                    <a:pt x="337" y="1336"/>
                  </a:lnTo>
                  <a:lnTo>
                    <a:pt x="287" y="1344"/>
                  </a:lnTo>
                  <a:lnTo>
                    <a:pt x="287" y="1368"/>
                  </a:lnTo>
                  <a:lnTo>
                    <a:pt x="287" y="1392"/>
                  </a:lnTo>
                  <a:lnTo>
                    <a:pt x="278" y="1392"/>
                  </a:lnTo>
                  <a:lnTo>
                    <a:pt x="287" y="1408"/>
                  </a:lnTo>
                  <a:lnTo>
                    <a:pt x="287" y="1456"/>
                  </a:lnTo>
                  <a:lnTo>
                    <a:pt x="287" y="1520"/>
                  </a:lnTo>
                  <a:lnTo>
                    <a:pt x="329" y="1568"/>
                  </a:lnTo>
                  <a:lnTo>
                    <a:pt x="312" y="1632"/>
                  </a:lnTo>
                  <a:lnTo>
                    <a:pt x="346" y="1640"/>
                  </a:lnTo>
                  <a:lnTo>
                    <a:pt x="354" y="1680"/>
                  </a:lnTo>
                  <a:lnTo>
                    <a:pt x="388" y="1712"/>
                  </a:lnTo>
                  <a:lnTo>
                    <a:pt x="413" y="1776"/>
                  </a:lnTo>
                  <a:lnTo>
                    <a:pt x="413" y="1768"/>
                  </a:lnTo>
                  <a:lnTo>
                    <a:pt x="438" y="1768"/>
                  </a:lnTo>
                  <a:lnTo>
                    <a:pt x="464" y="1784"/>
                  </a:lnTo>
                  <a:lnTo>
                    <a:pt x="481" y="1776"/>
                  </a:lnTo>
                  <a:lnTo>
                    <a:pt x="514" y="1784"/>
                  </a:lnTo>
                  <a:lnTo>
                    <a:pt x="531" y="1800"/>
                  </a:lnTo>
                  <a:lnTo>
                    <a:pt x="573" y="1776"/>
                  </a:lnTo>
                  <a:lnTo>
                    <a:pt x="607" y="1784"/>
                  </a:lnTo>
                  <a:lnTo>
                    <a:pt x="641" y="1808"/>
                  </a:lnTo>
                  <a:lnTo>
                    <a:pt x="649" y="1840"/>
                  </a:lnTo>
                  <a:lnTo>
                    <a:pt x="649" y="1872"/>
                  </a:lnTo>
                  <a:lnTo>
                    <a:pt x="683" y="1888"/>
                  </a:lnTo>
                  <a:lnTo>
                    <a:pt x="683" y="1904"/>
                  </a:lnTo>
                  <a:lnTo>
                    <a:pt x="717" y="1928"/>
                  </a:lnTo>
                  <a:lnTo>
                    <a:pt x="759" y="1936"/>
                  </a:lnTo>
                  <a:lnTo>
                    <a:pt x="767" y="1960"/>
                  </a:lnTo>
                  <a:lnTo>
                    <a:pt x="835" y="1976"/>
                  </a:lnTo>
                  <a:lnTo>
                    <a:pt x="860" y="2000"/>
                  </a:lnTo>
                  <a:lnTo>
                    <a:pt x="843" y="2024"/>
                  </a:lnTo>
                  <a:lnTo>
                    <a:pt x="826" y="2040"/>
                  </a:lnTo>
                  <a:lnTo>
                    <a:pt x="776" y="2048"/>
                  </a:lnTo>
                  <a:lnTo>
                    <a:pt x="767" y="2072"/>
                  </a:lnTo>
                  <a:lnTo>
                    <a:pt x="792" y="2088"/>
                  </a:lnTo>
                  <a:lnTo>
                    <a:pt x="792" y="2112"/>
                  </a:lnTo>
                  <a:lnTo>
                    <a:pt x="809" y="2136"/>
                  </a:lnTo>
                  <a:lnTo>
                    <a:pt x="835" y="2168"/>
                  </a:lnTo>
                  <a:lnTo>
                    <a:pt x="868" y="2168"/>
                  </a:lnTo>
                  <a:lnTo>
                    <a:pt x="877" y="2128"/>
                  </a:lnTo>
                  <a:lnTo>
                    <a:pt x="910" y="2128"/>
                  </a:lnTo>
                  <a:lnTo>
                    <a:pt x="969" y="2096"/>
                  </a:lnTo>
                  <a:lnTo>
                    <a:pt x="1011" y="2112"/>
                  </a:lnTo>
                  <a:lnTo>
                    <a:pt x="1054" y="2136"/>
                  </a:lnTo>
                  <a:lnTo>
                    <a:pt x="1037" y="2152"/>
                  </a:lnTo>
                  <a:lnTo>
                    <a:pt x="1054" y="2192"/>
                  </a:lnTo>
                  <a:lnTo>
                    <a:pt x="1079" y="2200"/>
                  </a:lnTo>
                  <a:lnTo>
                    <a:pt x="1113" y="2200"/>
                  </a:lnTo>
                  <a:lnTo>
                    <a:pt x="1113" y="1360"/>
                  </a:lnTo>
                  <a:lnTo>
                    <a:pt x="1121" y="0"/>
                  </a:lnTo>
                  <a:lnTo>
                    <a:pt x="1116" y="8"/>
                  </a:lnTo>
                  <a:lnTo>
                    <a:pt x="101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44" name="Freeform 98"/>
            <p:cNvSpPr>
              <a:spLocks/>
            </p:cNvSpPr>
            <p:nvPr/>
          </p:nvSpPr>
          <p:spPr bwMode="auto">
            <a:xfrm>
              <a:off x="4679" y="1384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45" name="Freeform 99"/>
            <p:cNvSpPr>
              <a:spLocks/>
            </p:cNvSpPr>
            <p:nvPr/>
          </p:nvSpPr>
          <p:spPr bwMode="auto">
            <a:xfrm>
              <a:off x="4687" y="2"/>
              <a:ext cx="1115" cy="2190"/>
            </a:xfrm>
            <a:custGeom>
              <a:avLst/>
              <a:gdLst>
                <a:gd name="T0" fmla="*/ 1011 w 1115"/>
                <a:gd name="T1" fmla="*/ 102 h 2190"/>
                <a:gd name="T2" fmla="*/ 961 w 1115"/>
                <a:gd name="T3" fmla="*/ 174 h 2190"/>
                <a:gd name="T4" fmla="*/ 902 w 1115"/>
                <a:gd name="T5" fmla="*/ 150 h 2190"/>
                <a:gd name="T6" fmla="*/ 877 w 1115"/>
                <a:gd name="T7" fmla="*/ 134 h 2190"/>
                <a:gd name="T8" fmla="*/ 902 w 1115"/>
                <a:gd name="T9" fmla="*/ 54 h 2190"/>
                <a:gd name="T10" fmla="*/ 801 w 1115"/>
                <a:gd name="T11" fmla="*/ 14 h 2190"/>
                <a:gd name="T12" fmla="*/ 742 w 1115"/>
                <a:gd name="T13" fmla="*/ 54 h 2190"/>
                <a:gd name="T14" fmla="*/ 818 w 1115"/>
                <a:gd name="T15" fmla="*/ 190 h 2190"/>
                <a:gd name="T16" fmla="*/ 902 w 1115"/>
                <a:gd name="T17" fmla="*/ 254 h 2190"/>
                <a:gd name="T18" fmla="*/ 801 w 1115"/>
                <a:gd name="T19" fmla="*/ 302 h 2190"/>
                <a:gd name="T20" fmla="*/ 776 w 1115"/>
                <a:gd name="T21" fmla="*/ 350 h 2190"/>
                <a:gd name="T22" fmla="*/ 717 w 1115"/>
                <a:gd name="T23" fmla="*/ 470 h 2190"/>
                <a:gd name="T24" fmla="*/ 750 w 1115"/>
                <a:gd name="T25" fmla="*/ 574 h 2190"/>
                <a:gd name="T26" fmla="*/ 582 w 1115"/>
                <a:gd name="T27" fmla="*/ 574 h 2190"/>
                <a:gd name="T28" fmla="*/ 658 w 1115"/>
                <a:gd name="T29" fmla="*/ 638 h 2190"/>
                <a:gd name="T30" fmla="*/ 700 w 1115"/>
                <a:gd name="T31" fmla="*/ 670 h 2190"/>
                <a:gd name="T32" fmla="*/ 649 w 1115"/>
                <a:gd name="T33" fmla="*/ 702 h 2190"/>
                <a:gd name="T34" fmla="*/ 523 w 1115"/>
                <a:gd name="T35" fmla="*/ 670 h 2190"/>
                <a:gd name="T36" fmla="*/ 438 w 1115"/>
                <a:gd name="T37" fmla="*/ 542 h 2190"/>
                <a:gd name="T38" fmla="*/ 380 w 1115"/>
                <a:gd name="T39" fmla="*/ 486 h 2190"/>
                <a:gd name="T40" fmla="*/ 287 w 1115"/>
                <a:gd name="T41" fmla="*/ 414 h 2190"/>
                <a:gd name="T42" fmla="*/ 565 w 1115"/>
                <a:gd name="T43" fmla="*/ 438 h 2190"/>
                <a:gd name="T44" fmla="*/ 683 w 1115"/>
                <a:gd name="T45" fmla="*/ 374 h 2190"/>
                <a:gd name="T46" fmla="*/ 708 w 1115"/>
                <a:gd name="T47" fmla="*/ 246 h 2190"/>
                <a:gd name="T48" fmla="*/ 447 w 1115"/>
                <a:gd name="T49" fmla="*/ 142 h 2190"/>
                <a:gd name="T50" fmla="*/ 152 w 1115"/>
                <a:gd name="T51" fmla="*/ 118 h 2190"/>
                <a:gd name="T52" fmla="*/ 169 w 1115"/>
                <a:gd name="T53" fmla="*/ 78 h 2190"/>
                <a:gd name="T54" fmla="*/ 76 w 1115"/>
                <a:gd name="T55" fmla="*/ 110 h 2190"/>
                <a:gd name="T56" fmla="*/ 9 w 1115"/>
                <a:gd name="T57" fmla="*/ 214 h 2190"/>
                <a:gd name="T58" fmla="*/ 68 w 1115"/>
                <a:gd name="T59" fmla="*/ 342 h 2190"/>
                <a:gd name="T60" fmla="*/ 144 w 1115"/>
                <a:gd name="T61" fmla="*/ 534 h 2190"/>
                <a:gd name="T62" fmla="*/ 177 w 1115"/>
                <a:gd name="T63" fmla="*/ 702 h 2190"/>
                <a:gd name="T64" fmla="*/ 270 w 1115"/>
                <a:gd name="T65" fmla="*/ 846 h 2190"/>
                <a:gd name="T66" fmla="*/ 380 w 1115"/>
                <a:gd name="T67" fmla="*/ 998 h 2190"/>
                <a:gd name="T68" fmla="*/ 262 w 1115"/>
                <a:gd name="T69" fmla="*/ 1238 h 2190"/>
                <a:gd name="T70" fmla="*/ 346 w 1115"/>
                <a:gd name="T71" fmla="*/ 1270 h 2190"/>
                <a:gd name="T72" fmla="*/ 388 w 1115"/>
                <a:gd name="T73" fmla="*/ 1294 h 2190"/>
                <a:gd name="T74" fmla="*/ 337 w 1115"/>
                <a:gd name="T75" fmla="*/ 1326 h 2190"/>
                <a:gd name="T76" fmla="*/ 287 w 1115"/>
                <a:gd name="T77" fmla="*/ 1382 h 2190"/>
                <a:gd name="T78" fmla="*/ 287 w 1115"/>
                <a:gd name="T79" fmla="*/ 1446 h 2190"/>
                <a:gd name="T80" fmla="*/ 312 w 1115"/>
                <a:gd name="T81" fmla="*/ 1622 h 2190"/>
                <a:gd name="T82" fmla="*/ 388 w 1115"/>
                <a:gd name="T83" fmla="*/ 1702 h 2190"/>
                <a:gd name="T84" fmla="*/ 438 w 1115"/>
                <a:gd name="T85" fmla="*/ 1758 h 2190"/>
                <a:gd name="T86" fmla="*/ 514 w 1115"/>
                <a:gd name="T87" fmla="*/ 1774 h 2190"/>
                <a:gd name="T88" fmla="*/ 607 w 1115"/>
                <a:gd name="T89" fmla="*/ 1774 h 2190"/>
                <a:gd name="T90" fmla="*/ 649 w 1115"/>
                <a:gd name="T91" fmla="*/ 1862 h 2190"/>
                <a:gd name="T92" fmla="*/ 717 w 1115"/>
                <a:gd name="T93" fmla="*/ 1918 h 2190"/>
                <a:gd name="T94" fmla="*/ 835 w 1115"/>
                <a:gd name="T95" fmla="*/ 1966 h 2190"/>
                <a:gd name="T96" fmla="*/ 826 w 1115"/>
                <a:gd name="T97" fmla="*/ 2030 h 2190"/>
                <a:gd name="T98" fmla="*/ 792 w 1115"/>
                <a:gd name="T99" fmla="*/ 2078 h 2190"/>
                <a:gd name="T100" fmla="*/ 835 w 1115"/>
                <a:gd name="T101" fmla="*/ 2158 h 2190"/>
                <a:gd name="T102" fmla="*/ 877 w 1115"/>
                <a:gd name="T103" fmla="*/ 2118 h 2190"/>
                <a:gd name="T104" fmla="*/ 1011 w 1115"/>
                <a:gd name="T105" fmla="*/ 2102 h 2190"/>
                <a:gd name="T106" fmla="*/ 1054 w 1115"/>
                <a:gd name="T107" fmla="*/ 2182 h 2190"/>
                <a:gd name="T108" fmla="*/ 1115 w 1115"/>
                <a:gd name="T109" fmla="*/ 0 h 21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15" h="2190">
                  <a:moveTo>
                    <a:pt x="1011" y="0"/>
                  </a:moveTo>
                  <a:lnTo>
                    <a:pt x="995" y="54"/>
                  </a:lnTo>
                  <a:lnTo>
                    <a:pt x="1011" y="102"/>
                  </a:lnTo>
                  <a:lnTo>
                    <a:pt x="1011" y="126"/>
                  </a:lnTo>
                  <a:lnTo>
                    <a:pt x="1003" y="150"/>
                  </a:lnTo>
                  <a:lnTo>
                    <a:pt x="961" y="174"/>
                  </a:lnTo>
                  <a:lnTo>
                    <a:pt x="936" y="174"/>
                  </a:lnTo>
                  <a:lnTo>
                    <a:pt x="919" y="158"/>
                  </a:lnTo>
                  <a:lnTo>
                    <a:pt x="902" y="150"/>
                  </a:lnTo>
                  <a:lnTo>
                    <a:pt x="893" y="158"/>
                  </a:lnTo>
                  <a:lnTo>
                    <a:pt x="877" y="158"/>
                  </a:lnTo>
                  <a:lnTo>
                    <a:pt x="877" y="134"/>
                  </a:lnTo>
                  <a:lnTo>
                    <a:pt x="877" y="102"/>
                  </a:lnTo>
                  <a:lnTo>
                    <a:pt x="893" y="78"/>
                  </a:lnTo>
                  <a:lnTo>
                    <a:pt x="902" y="54"/>
                  </a:lnTo>
                  <a:lnTo>
                    <a:pt x="893" y="38"/>
                  </a:lnTo>
                  <a:lnTo>
                    <a:pt x="851" y="6"/>
                  </a:lnTo>
                  <a:lnTo>
                    <a:pt x="801" y="14"/>
                  </a:lnTo>
                  <a:lnTo>
                    <a:pt x="750" y="30"/>
                  </a:lnTo>
                  <a:lnTo>
                    <a:pt x="700" y="38"/>
                  </a:lnTo>
                  <a:lnTo>
                    <a:pt x="742" y="54"/>
                  </a:lnTo>
                  <a:lnTo>
                    <a:pt x="784" y="78"/>
                  </a:lnTo>
                  <a:lnTo>
                    <a:pt x="809" y="166"/>
                  </a:lnTo>
                  <a:lnTo>
                    <a:pt x="818" y="190"/>
                  </a:lnTo>
                  <a:lnTo>
                    <a:pt x="843" y="190"/>
                  </a:lnTo>
                  <a:lnTo>
                    <a:pt x="877" y="214"/>
                  </a:lnTo>
                  <a:lnTo>
                    <a:pt x="902" y="254"/>
                  </a:lnTo>
                  <a:lnTo>
                    <a:pt x="910" y="302"/>
                  </a:lnTo>
                  <a:lnTo>
                    <a:pt x="851" y="294"/>
                  </a:lnTo>
                  <a:lnTo>
                    <a:pt x="801" y="302"/>
                  </a:lnTo>
                  <a:lnTo>
                    <a:pt x="784" y="310"/>
                  </a:lnTo>
                  <a:lnTo>
                    <a:pt x="784" y="318"/>
                  </a:lnTo>
                  <a:lnTo>
                    <a:pt x="776" y="350"/>
                  </a:lnTo>
                  <a:lnTo>
                    <a:pt x="750" y="390"/>
                  </a:lnTo>
                  <a:lnTo>
                    <a:pt x="725" y="438"/>
                  </a:lnTo>
                  <a:lnTo>
                    <a:pt x="717" y="470"/>
                  </a:lnTo>
                  <a:lnTo>
                    <a:pt x="733" y="486"/>
                  </a:lnTo>
                  <a:lnTo>
                    <a:pt x="818" y="550"/>
                  </a:lnTo>
                  <a:lnTo>
                    <a:pt x="750" y="574"/>
                  </a:lnTo>
                  <a:lnTo>
                    <a:pt x="666" y="574"/>
                  </a:lnTo>
                  <a:lnTo>
                    <a:pt x="599" y="558"/>
                  </a:lnTo>
                  <a:lnTo>
                    <a:pt x="582" y="574"/>
                  </a:lnTo>
                  <a:lnTo>
                    <a:pt x="573" y="598"/>
                  </a:lnTo>
                  <a:lnTo>
                    <a:pt x="607" y="630"/>
                  </a:lnTo>
                  <a:lnTo>
                    <a:pt x="658" y="638"/>
                  </a:lnTo>
                  <a:lnTo>
                    <a:pt x="683" y="638"/>
                  </a:lnTo>
                  <a:lnTo>
                    <a:pt x="700" y="654"/>
                  </a:lnTo>
                  <a:lnTo>
                    <a:pt x="700" y="670"/>
                  </a:lnTo>
                  <a:lnTo>
                    <a:pt x="683" y="694"/>
                  </a:lnTo>
                  <a:lnTo>
                    <a:pt x="674" y="702"/>
                  </a:lnTo>
                  <a:lnTo>
                    <a:pt x="649" y="702"/>
                  </a:lnTo>
                  <a:lnTo>
                    <a:pt x="599" y="686"/>
                  </a:lnTo>
                  <a:lnTo>
                    <a:pt x="548" y="678"/>
                  </a:lnTo>
                  <a:lnTo>
                    <a:pt x="523" y="670"/>
                  </a:lnTo>
                  <a:lnTo>
                    <a:pt x="506" y="654"/>
                  </a:lnTo>
                  <a:lnTo>
                    <a:pt x="447" y="582"/>
                  </a:lnTo>
                  <a:lnTo>
                    <a:pt x="438" y="542"/>
                  </a:lnTo>
                  <a:lnTo>
                    <a:pt x="438" y="526"/>
                  </a:lnTo>
                  <a:lnTo>
                    <a:pt x="430" y="502"/>
                  </a:lnTo>
                  <a:lnTo>
                    <a:pt x="380" y="486"/>
                  </a:lnTo>
                  <a:lnTo>
                    <a:pt x="337" y="470"/>
                  </a:lnTo>
                  <a:lnTo>
                    <a:pt x="253" y="414"/>
                  </a:lnTo>
                  <a:lnTo>
                    <a:pt x="287" y="414"/>
                  </a:lnTo>
                  <a:lnTo>
                    <a:pt x="321" y="430"/>
                  </a:lnTo>
                  <a:lnTo>
                    <a:pt x="396" y="430"/>
                  </a:lnTo>
                  <a:lnTo>
                    <a:pt x="565" y="438"/>
                  </a:lnTo>
                  <a:lnTo>
                    <a:pt x="624" y="422"/>
                  </a:lnTo>
                  <a:lnTo>
                    <a:pt x="658" y="406"/>
                  </a:lnTo>
                  <a:lnTo>
                    <a:pt x="683" y="374"/>
                  </a:lnTo>
                  <a:lnTo>
                    <a:pt x="708" y="310"/>
                  </a:lnTo>
                  <a:lnTo>
                    <a:pt x="717" y="278"/>
                  </a:lnTo>
                  <a:lnTo>
                    <a:pt x="708" y="246"/>
                  </a:lnTo>
                  <a:lnTo>
                    <a:pt x="666" y="198"/>
                  </a:lnTo>
                  <a:lnTo>
                    <a:pt x="599" y="182"/>
                  </a:lnTo>
                  <a:lnTo>
                    <a:pt x="447" y="142"/>
                  </a:lnTo>
                  <a:lnTo>
                    <a:pt x="371" y="118"/>
                  </a:lnTo>
                  <a:lnTo>
                    <a:pt x="304" y="118"/>
                  </a:lnTo>
                  <a:lnTo>
                    <a:pt x="152" y="118"/>
                  </a:lnTo>
                  <a:lnTo>
                    <a:pt x="177" y="94"/>
                  </a:lnTo>
                  <a:lnTo>
                    <a:pt x="186" y="86"/>
                  </a:lnTo>
                  <a:lnTo>
                    <a:pt x="169" y="78"/>
                  </a:lnTo>
                  <a:lnTo>
                    <a:pt x="127" y="70"/>
                  </a:lnTo>
                  <a:lnTo>
                    <a:pt x="110" y="102"/>
                  </a:lnTo>
                  <a:lnTo>
                    <a:pt x="76" y="110"/>
                  </a:lnTo>
                  <a:lnTo>
                    <a:pt x="76" y="134"/>
                  </a:lnTo>
                  <a:lnTo>
                    <a:pt x="42" y="166"/>
                  </a:lnTo>
                  <a:lnTo>
                    <a:pt x="9" y="214"/>
                  </a:lnTo>
                  <a:lnTo>
                    <a:pt x="0" y="262"/>
                  </a:lnTo>
                  <a:lnTo>
                    <a:pt x="26" y="326"/>
                  </a:lnTo>
                  <a:lnTo>
                    <a:pt x="68" y="342"/>
                  </a:lnTo>
                  <a:lnTo>
                    <a:pt x="110" y="382"/>
                  </a:lnTo>
                  <a:lnTo>
                    <a:pt x="93" y="438"/>
                  </a:lnTo>
                  <a:lnTo>
                    <a:pt x="144" y="534"/>
                  </a:lnTo>
                  <a:lnTo>
                    <a:pt x="211" y="598"/>
                  </a:lnTo>
                  <a:lnTo>
                    <a:pt x="169" y="646"/>
                  </a:lnTo>
                  <a:lnTo>
                    <a:pt x="177" y="702"/>
                  </a:lnTo>
                  <a:lnTo>
                    <a:pt x="245" y="742"/>
                  </a:lnTo>
                  <a:lnTo>
                    <a:pt x="287" y="798"/>
                  </a:lnTo>
                  <a:lnTo>
                    <a:pt x="270" y="846"/>
                  </a:lnTo>
                  <a:lnTo>
                    <a:pt x="337" y="886"/>
                  </a:lnTo>
                  <a:lnTo>
                    <a:pt x="388" y="934"/>
                  </a:lnTo>
                  <a:lnTo>
                    <a:pt x="380" y="998"/>
                  </a:lnTo>
                  <a:lnTo>
                    <a:pt x="337" y="1070"/>
                  </a:lnTo>
                  <a:lnTo>
                    <a:pt x="287" y="1142"/>
                  </a:lnTo>
                  <a:lnTo>
                    <a:pt x="262" y="1238"/>
                  </a:lnTo>
                  <a:lnTo>
                    <a:pt x="278" y="1222"/>
                  </a:lnTo>
                  <a:lnTo>
                    <a:pt x="304" y="1254"/>
                  </a:lnTo>
                  <a:lnTo>
                    <a:pt x="346" y="1270"/>
                  </a:lnTo>
                  <a:lnTo>
                    <a:pt x="396" y="1278"/>
                  </a:lnTo>
                  <a:lnTo>
                    <a:pt x="396" y="1286"/>
                  </a:lnTo>
                  <a:lnTo>
                    <a:pt x="388" y="1294"/>
                  </a:lnTo>
                  <a:lnTo>
                    <a:pt x="363" y="1302"/>
                  </a:lnTo>
                  <a:lnTo>
                    <a:pt x="346" y="1302"/>
                  </a:lnTo>
                  <a:lnTo>
                    <a:pt x="337" y="1326"/>
                  </a:lnTo>
                  <a:lnTo>
                    <a:pt x="287" y="1334"/>
                  </a:lnTo>
                  <a:lnTo>
                    <a:pt x="287" y="1358"/>
                  </a:lnTo>
                  <a:lnTo>
                    <a:pt x="287" y="1382"/>
                  </a:lnTo>
                  <a:lnTo>
                    <a:pt x="278" y="1382"/>
                  </a:lnTo>
                  <a:lnTo>
                    <a:pt x="287" y="1398"/>
                  </a:lnTo>
                  <a:lnTo>
                    <a:pt x="287" y="1446"/>
                  </a:lnTo>
                  <a:lnTo>
                    <a:pt x="287" y="1510"/>
                  </a:lnTo>
                  <a:lnTo>
                    <a:pt x="329" y="1558"/>
                  </a:lnTo>
                  <a:lnTo>
                    <a:pt x="312" y="1622"/>
                  </a:lnTo>
                  <a:lnTo>
                    <a:pt x="346" y="1630"/>
                  </a:lnTo>
                  <a:lnTo>
                    <a:pt x="354" y="1670"/>
                  </a:lnTo>
                  <a:lnTo>
                    <a:pt x="388" y="1702"/>
                  </a:lnTo>
                  <a:lnTo>
                    <a:pt x="413" y="1766"/>
                  </a:lnTo>
                  <a:lnTo>
                    <a:pt x="413" y="1758"/>
                  </a:lnTo>
                  <a:lnTo>
                    <a:pt x="438" y="1758"/>
                  </a:lnTo>
                  <a:lnTo>
                    <a:pt x="464" y="1774"/>
                  </a:lnTo>
                  <a:lnTo>
                    <a:pt x="481" y="1766"/>
                  </a:lnTo>
                  <a:lnTo>
                    <a:pt x="514" y="1774"/>
                  </a:lnTo>
                  <a:lnTo>
                    <a:pt x="531" y="1790"/>
                  </a:lnTo>
                  <a:lnTo>
                    <a:pt x="573" y="1766"/>
                  </a:lnTo>
                  <a:lnTo>
                    <a:pt x="607" y="1774"/>
                  </a:lnTo>
                  <a:lnTo>
                    <a:pt x="641" y="1798"/>
                  </a:lnTo>
                  <a:lnTo>
                    <a:pt x="649" y="1830"/>
                  </a:lnTo>
                  <a:lnTo>
                    <a:pt x="649" y="1862"/>
                  </a:lnTo>
                  <a:lnTo>
                    <a:pt x="683" y="1878"/>
                  </a:lnTo>
                  <a:lnTo>
                    <a:pt x="683" y="1894"/>
                  </a:lnTo>
                  <a:lnTo>
                    <a:pt x="717" y="1918"/>
                  </a:lnTo>
                  <a:lnTo>
                    <a:pt x="759" y="1926"/>
                  </a:lnTo>
                  <a:lnTo>
                    <a:pt x="767" y="1950"/>
                  </a:lnTo>
                  <a:lnTo>
                    <a:pt x="835" y="1966"/>
                  </a:lnTo>
                  <a:lnTo>
                    <a:pt x="860" y="1990"/>
                  </a:lnTo>
                  <a:lnTo>
                    <a:pt x="843" y="2014"/>
                  </a:lnTo>
                  <a:lnTo>
                    <a:pt x="826" y="2030"/>
                  </a:lnTo>
                  <a:lnTo>
                    <a:pt x="776" y="2038"/>
                  </a:lnTo>
                  <a:lnTo>
                    <a:pt x="767" y="2062"/>
                  </a:lnTo>
                  <a:lnTo>
                    <a:pt x="792" y="2078"/>
                  </a:lnTo>
                  <a:lnTo>
                    <a:pt x="792" y="2102"/>
                  </a:lnTo>
                  <a:lnTo>
                    <a:pt x="809" y="2126"/>
                  </a:lnTo>
                  <a:lnTo>
                    <a:pt x="835" y="2158"/>
                  </a:lnTo>
                  <a:lnTo>
                    <a:pt x="868" y="2158"/>
                  </a:lnTo>
                  <a:lnTo>
                    <a:pt x="877" y="2118"/>
                  </a:lnTo>
                  <a:lnTo>
                    <a:pt x="910" y="2118"/>
                  </a:lnTo>
                  <a:lnTo>
                    <a:pt x="969" y="2086"/>
                  </a:lnTo>
                  <a:lnTo>
                    <a:pt x="1011" y="2102"/>
                  </a:lnTo>
                  <a:lnTo>
                    <a:pt x="1054" y="2126"/>
                  </a:lnTo>
                  <a:lnTo>
                    <a:pt x="1037" y="2142"/>
                  </a:lnTo>
                  <a:lnTo>
                    <a:pt x="1054" y="2182"/>
                  </a:lnTo>
                  <a:lnTo>
                    <a:pt x="1079" y="2190"/>
                  </a:lnTo>
                  <a:lnTo>
                    <a:pt x="1113" y="2190"/>
                  </a:lnTo>
                  <a:lnTo>
                    <a:pt x="1115" y="0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46" name="Freeform 100"/>
            <p:cNvSpPr>
              <a:spLocks/>
            </p:cNvSpPr>
            <p:nvPr/>
          </p:nvSpPr>
          <p:spPr bwMode="auto">
            <a:xfrm>
              <a:off x="4274" y="136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47" name="Freeform 101"/>
            <p:cNvSpPr>
              <a:spLocks/>
            </p:cNvSpPr>
            <p:nvPr/>
          </p:nvSpPr>
          <p:spPr bwMode="auto">
            <a:xfrm>
              <a:off x="3845" y="312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48" name="Freeform 102"/>
            <p:cNvSpPr>
              <a:spLocks/>
            </p:cNvSpPr>
            <p:nvPr/>
          </p:nvSpPr>
          <p:spPr bwMode="auto">
            <a:xfrm>
              <a:off x="4274" y="128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49" name="Freeform 103"/>
            <p:cNvSpPr>
              <a:spLocks/>
            </p:cNvSpPr>
            <p:nvPr/>
          </p:nvSpPr>
          <p:spPr bwMode="auto">
            <a:xfrm>
              <a:off x="3845" y="304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50" name="Freeform 104"/>
            <p:cNvSpPr>
              <a:spLocks/>
            </p:cNvSpPr>
            <p:nvPr/>
          </p:nvSpPr>
          <p:spPr bwMode="auto">
            <a:xfrm>
              <a:off x="3423" y="0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18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9" y="374"/>
                  </a:lnTo>
                  <a:lnTo>
                    <a:pt x="641" y="368"/>
                  </a:lnTo>
                  <a:lnTo>
                    <a:pt x="645" y="418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  <p:sp>
          <p:nvSpPr>
            <p:cNvPr id="151" name="Freeform 105"/>
            <p:cNvSpPr>
              <a:spLocks/>
            </p:cNvSpPr>
            <p:nvPr/>
          </p:nvSpPr>
          <p:spPr bwMode="auto">
            <a:xfrm>
              <a:off x="3423" y="-8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22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1239 w 1340"/>
                <a:gd name="T99" fmla="*/ 104 h 16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8" y="376"/>
                  </a:lnTo>
                  <a:lnTo>
                    <a:pt x="639" y="374"/>
                  </a:lnTo>
                  <a:lnTo>
                    <a:pt x="645" y="422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53565A"/>
                </a:solidFill>
              </a:endParaRPr>
            </a:p>
          </p:txBody>
        </p:sp>
      </p:grpSp>
      <p:pic>
        <p:nvPicPr>
          <p:cNvPr id="1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" y="1497012"/>
            <a:ext cx="1228071" cy="47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" name="TextBox 152"/>
          <p:cNvSpPr txBox="1"/>
          <p:nvPr/>
        </p:nvSpPr>
        <p:spPr>
          <a:xfrm>
            <a:off x="1326297" y="1460133"/>
            <a:ext cx="371379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53565A"/>
                </a:solidFill>
              </a:rPr>
              <a:t>WT, UK: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53565A"/>
                </a:solidFill>
              </a:rPr>
              <a:t>Gold – preferred, with funding available, CC BY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53565A"/>
                </a:solidFill>
              </a:rPr>
              <a:t>Green – 6 month embargo and deposit in PMC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1322918" y="2102298"/>
            <a:ext cx="3703560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53565A"/>
                </a:solidFill>
                <a:cs typeface="Arial" panose="020B0604020202020204" pitchFamily="34" charset="0"/>
              </a:rPr>
              <a:t>HEFCE, UK: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53565A"/>
                </a:solidFill>
                <a:cs typeface="Arial" panose="020B0604020202020204" pitchFamily="34" charset="0"/>
              </a:rPr>
              <a:t>Gold – permitted, no specific license, no new funding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53565A"/>
                </a:solidFill>
                <a:cs typeface="Arial" panose="020B0604020202020204" pitchFamily="34" charset="0"/>
              </a:rPr>
              <a:t>Green – 12/24 month embargo deposit AM in repository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1326297" y="808847"/>
            <a:ext cx="370018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53565A"/>
                </a:solidFill>
              </a:rPr>
              <a:t>UKRI: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53565A"/>
                </a:solidFill>
              </a:rPr>
              <a:t>Gold </a:t>
            </a:r>
            <a:r>
              <a:rPr lang="en-US" sz="1000" dirty="0">
                <a:solidFill>
                  <a:srgbClr val="53565A"/>
                </a:solidFill>
              </a:rPr>
              <a:t>– preferred, with funding available, CC BY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53565A"/>
                </a:solidFill>
              </a:rPr>
              <a:t>Green – 12/24 month embargo </a:t>
            </a:r>
            <a:endParaRPr lang="en-US" sz="1000" dirty="0">
              <a:solidFill>
                <a:srgbClr val="53565A"/>
              </a:solidFill>
            </a:endParaRPr>
          </a:p>
        </p:txBody>
      </p:sp>
      <p:cxnSp>
        <p:nvCxnSpPr>
          <p:cNvPr id="157" name="Straight Arrow Connector 156"/>
          <p:cNvCxnSpPr>
            <a:stCxn id="161" idx="3"/>
          </p:cNvCxnSpPr>
          <p:nvPr/>
        </p:nvCxnSpPr>
        <p:spPr>
          <a:xfrm>
            <a:off x="5023212" y="3056160"/>
            <a:ext cx="1283781" cy="68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53" idx="3"/>
            <a:endCxn id="61" idx="37"/>
          </p:cNvCxnSpPr>
          <p:nvPr/>
        </p:nvCxnSpPr>
        <p:spPr>
          <a:xfrm>
            <a:off x="5040090" y="1752521"/>
            <a:ext cx="1364306" cy="1233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5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1" y="2102298"/>
            <a:ext cx="610665" cy="61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0" name="Straight Arrow Connector 159"/>
          <p:cNvCxnSpPr>
            <a:stCxn id="154" idx="3"/>
            <a:endCxn id="61" idx="34"/>
          </p:cNvCxnSpPr>
          <p:nvPr/>
        </p:nvCxnSpPr>
        <p:spPr>
          <a:xfrm>
            <a:off x="5026478" y="2394686"/>
            <a:ext cx="1424858" cy="744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1329415" y="2763772"/>
            <a:ext cx="3693797" cy="5847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53565A"/>
                </a:solidFill>
              </a:rPr>
              <a:t>NWO, NL: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53565A"/>
                </a:solidFill>
              </a:rPr>
              <a:t>Gold – CC BY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53565A"/>
                </a:solidFill>
              </a:rPr>
              <a:t>Green -  immediate sharing of preprint </a:t>
            </a:r>
          </a:p>
        </p:txBody>
      </p:sp>
      <p:cxnSp>
        <p:nvCxnSpPr>
          <p:cNvPr id="162" name="Straight Arrow Connector 161"/>
          <p:cNvCxnSpPr>
            <a:stCxn id="155" idx="3"/>
          </p:cNvCxnSpPr>
          <p:nvPr/>
        </p:nvCxnSpPr>
        <p:spPr>
          <a:xfrm>
            <a:off x="5026478" y="1101235"/>
            <a:ext cx="1319901" cy="1851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60" y="2795321"/>
            <a:ext cx="809938" cy="41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" name="Rectangle 163"/>
          <p:cNvSpPr/>
          <p:nvPr/>
        </p:nvSpPr>
        <p:spPr>
          <a:xfrm>
            <a:off x="6580816" y="4447690"/>
            <a:ext cx="2398817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53565A"/>
                </a:solidFill>
                <a:cs typeface="Arial" panose="020B0604020202020204" pitchFamily="34" charset="0"/>
              </a:rPr>
              <a:t>FWF, Austria: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53565A"/>
                </a:solidFill>
                <a:cs typeface="Arial" panose="020B0604020202020204" pitchFamily="34" charset="0"/>
              </a:rPr>
              <a:t>Gold – CCBY, funding available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53565A"/>
                </a:solidFill>
                <a:cs typeface="Arial" panose="020B0604020202020204" pitchFamily="34" charset="0"/>
              </a:rPr>
              <a:t>Green - 6 /12 month embargo</a:t>
            </a:r>
          </a:p>
        </p:txBody>
      </p:sp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4" y="4149254"/>
            <a:ext cx="1072891" cy="79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" name="TextBox 165"/>
          <p:cNvSpPr txBox="1"/>
          <p:nvPr/>
        </p:nvSpPr>
        <p:spPr>
          <a:xfrm>
            <a:off x="1374034" y="4133684"/>
            <a:ext cx="370289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53565A"/>
                </a:solidFill>
              </a:rPr>
              <a:t>EC, EU: </a:t>
            </a:r>
            <a:r>
              <a:rPr lang="en-US" sz="1050" dirty="0">
                <a:solidFill>
                  <a:srgbClr val="53565A"/>
                </a:solidFill>
              </a:rPr>
              <a:t>Horizon 2020 funding program-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3565A"/>
                </a:solidFill>
              </a:rPr>
              <a:t>Gold - Permitted, pilot with </a:t>
            </a:r>
            <a:r>
              <a:rPr lang="en-US" sz="1200" dirty="0" err="1">
                <a:solidFill>
                  <a:srgbClr val="53565A"/>
                </a:solidFill>
              </a:rPr>
              <a:t>OpenAIRE</a:t>
            </a:r>
            <a:r>
              <a:rPr lang="en-US" sz="1200" dirty="0">
                <a:solidFill>
                  <a:srgbClr val="53565A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3565A"/>
                </a:solidFill>
              </a:rPr>
              <a:t>Green - 6 months embargo</a:t>
            </a:r>
          </a:p>
          <a:p>
            <a:r>
              <a:rPr lang="en-US" sz="1200" dirty="0">
                <a:solidFill>
                  <a:srgbClr val="53565A"/>
                </a:solidFill>
              </a:rPr>
              <a:t>(12 months for social sciences and humanities)</a:t>
            </a:r>
          </a:p>
        </p:txBody>
      </p:sp>
      <p:pic>
        <p:nvPicPr>
          <p:cNvPr id="16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9" y="3476697"/>
            <a:ext cx="892190" cy="32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TextBox 167"/>
          <p:cNvSpPr txBox="1"/>
          <p:nvPr/>
        </p:nvSpPr>
        <p:spPr>
          <a:xfrm>
            <a:off x="1322918" y="3421668"/>
            <a:ext cx="3701993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53565A"/>
                </a:solidFill>
              </a:rPr>
              <a:t>DFG Germany: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53565A"/>
                </a:solidFill>
              </a:rPr>
              <a:t>Gold -</a:t>
            </a:r>
            <a:r>
              <a:rPr lang="en-US" sz="1000" dirty="0">
                <a:solidFill>
                  <a:srgbClr val="53565A"/>
                </a:solidFill>
              </a:rPr>
              <a:t> with capped/restricted funding available</a:t>
            </a:r>
            <a:endParaRPr lang="en-GB" sz="1000" dirty="0">
              <a:solidFill>
                <a:srgbClr val="53565A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53565A"/>
                </a:solidFill>
              </a:rPr>
              <a:t>Green -12 months embargo; </a:t>
            </a:r>
            <a:r>
              <a:rPr lang="en-GB" sz="1000" dirty="0">
                <a:solidFill>
                  <a:srgbClr val="53565A"/>
                </a:solidFill>
                <a:cs typeface="Arial" panose="020B0604020202020204" pitchFamily="34" charset="0"/>
              </a:rPr>
              <a:t>deposit AM in public repository </a:t>
            </a:r>
            <a:endParaRPr lang="en-US" sz="1000" dirty="0">
              <a:solidFill>
                <a:srgbClr val="53565A"/>
              </a:solidFill>
            </a:endParaRPr>
          </a:p>
        </p:txBody>
      </p:sp>
      <p:cxnSp>
        <p:nvCxnSpPr>
          <p:cNvPr id="169" name="Straight Arrow Connector 168"/>
          <p:cNvCxnSpPr>
            <a:stCxn id="168" idx="3"/>
          </p:cNvCxnSpPr>
          <p:nvPr/>
        </p:nvCxnSpPr>
        <p:spPr>
          <a:xfrm flipV="1">
            <a:off x="5024911" y="3184331"/>
            <a:ext cx="2043601" cy="529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70" name="Picture 1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02" y="4572518"/>
            <a:ext cx="863592" cy="262464"/>
          </a:xfrm>
          <a:prstGeom prst="rect">
            <a:avLst/>
          </a:prstGeom>
        </p:spPr>
      </p:pic>
      <p:cxnSp>
        <p:nvCxnSpPr>
          <p:cNvPr id="171" name="Straight Arrow Connector 170"/>
          <p:cNvCxnSpPr/>
          <p:nvPr/>
        </p:nvCxnSpPr>
        <p:spPr>
          <a:xfrm flipH="1" flipV="1">
            <a:off x="7286668" y="3637599"/>
            <a:ext cx="229094" cy="788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>
          <a:xfrm>
            <a:off x="6435543" y="707529"/>
            <a:ext cx="2398817" cy="769441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53565A"/>
                </a:solidFill>
                <a:cs typeface="Arial" panose="020B0604020202020204" pitchFamily="34" charset="0"/>
              </a:rPr>
              <a:t>Swedish Research Council, Sweden: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53565A"/>
                </a:solidFill>
                <a:cs typeface="Arial" panose="020B0604020202020204" pitchFamily="34" charset="0"/>
              </a:rPr>
              <a:t>Gold – CC BY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53565A"/>
                </a:solidFill>
                <a:cs typeface="Arial" panose="020B0604020202020204" pitchFamily="34" charset="0"/>
              </a:rPr>
              <a:t>Green – 6/12 month embargo</a:t>
            </a:r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0" t="8028" r="12896" b="18522"/>
          <a:stretch/>
        </p:blipFill>
        <p:spPr>
          <a:xfrm>
            <a:off x="5590317" y="683582"/>
            <a:ext cx="729864" cy="677104"/>
          </a:xfrm>
          <a:prstGeom prst="rect">
            <a:avLst/>
          </a:prstGeom>
        </p:spPr>
      </p:pic>
      <p:cxnSp>
        <p:nvCxnSpPr>
          <p:cNvPr id="174" name="Straight Arrow Connector 173"/>
          <p:cNvCxnSpPr/>
          <p:nvPr/>
        </p:nvCxnSpPr>
        <p:spPr>
          <a:xfrm flipH="1">
            <a:off x="7428012" y="1473016"/>
            <a:ext cx="162761" cy="607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3F4AD8F-742E-45C8-B9B5-C934D045B4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0" y="967913"/>
            <a:ext cx="952495" cy="24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5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C1C0083-21D7-1440-932E-54B27879D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11" y="380204"/>
            <a:ext cx="7584935" cy="462759"/>
          </a:xfrm>
        </p:spPr>
        <p:txBody>
          <a:bodyPr/>
          <a:lstStyle/>
          <a:p>
            <a:r>
              <a:rPr lang="en-GB" dirty="0"/>
              <a:t>Total article growth by journal business model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1ADBAD-67B8-7D4C-BC68-155C24DCDC69}"/>
              </a:ext>
            </a:extLst>
          </p:cNvPr>
          <p:cNvSpPr txBox="1">
            <a:spLocks/>
          </p:cNvSpPr>
          <p:nvPr/>
        </p:nvSpPr>
        <p:spPr>
          <a:xfrm>
            <a:off x="363311" y="1032236"/>
            <a:ext cx="4210900" cy="3219298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FF6C00"/>
              </a:buClr>
              <a:buFont typeface="Arial" panose="020B0604020202020204" pitchFamily="34" charset="0"/>
              <a:buNone/>
              <a:tabLst>
                <a:tab pos="266700" algn="l"/>
              </a:tabLs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273050" algn="l" defTabSz="6858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FF6C00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1450" algn="l" defTabSz="6858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71450" algn="l" defTabSz="6858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FF6C00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1450" algn="l" defTabSz="6858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FF6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lnSpc>
                <a:spcPts val="2200"/>
              </a:lnSpc>
              <a:tabLst>
                <a:tab pos="266693" algn="l"/>
              </a:tabLst>
            </a:pPr>
            <a:r>
              <a:rPr lang="en-US" sz="1300" dirty="0">
                <a:solidFill>
                  <a:srgbClr val="53565A"/>
                </a:solidFill>
                <a:latin typeface="Arial" panose="020B0604020202020204"/>
              </a:rPr>
              <a:t>In </a:t>
            </a:r>
            <a:r>
              <a:rPr lang="en-US" sz="1200" dirty="0">
                <a:solidFill>
                  <a:srgbClr val="53565A"/>
                </a:solidFill>
                <a:latin typeface="Arial" panose="020B0604020202020204"/>
                <a:cs typeface="NexusSansPro-Italic" panose="020B0504030101020102" pitchFamily="34" charset="0"/>
              </a:rPr>
              <a:t>2018 there were an estimated </a:t>
            </a:r>
            <a:r>
              <a:rPr lang="en-US" sz="1200" dirty="0">
                <a:solidFill>
                  <a:srgbClr val="FF6C00"/>
                </a:solidFill>
                <a:latin typeface="Arial" panose="020B0604020202020204"/>
                <a:cs typeface="NexusSansPro-Italic" panose="020B0504030101020102" pitchFamily="34" charset="0"/>
              </a:rPr>
              <a:t>2.1 million</a:t>
            </a:r>
            <a:r>
              <a:rPr lang="en-US" sz="1200" dirty="0">
                <a:solidFill>
                  <a:srgbClr val="53565A"/>
                </a:solidFill>
                <a:latin typeface="Arial" panose="020B0604020202020204"/>
                <a:cs typeface="NexusSansPro-Italic" panose="020B0504030101020102" pitchFamily="34" charset="0"/>
              </a:rPr>
              <a:t> subscription and </a:t>
            </a:r>
            <a:r>
              <a:rPr lang="en-US" sz="1200" dirty="0">
                <a:solidFill>
                  <a:srgbClr val="FF6C00"/>
                </a:solidFill>
                <a:latin typeface="Arial" panose="020B0604020202020204"/>
                <a:cs typeface="NexusSansPro-Italic" panose="020B0504030101020102" pitchFamily="34" charset="0"/>
              </a:rPr>
              <a:t>0.5 million </a:t>
            </a:r>
            <a:r>
              <a:rPr lang="en-US" sz="1200" dirty="0">
                <a:solidFill>
                  <a:srgbClr val="53565A"/>
                </a:solidFill>
                <a:latin typeface="Arial" panose="020B0604020202020204"/>
                <a:cs typeface="NexusSansPro-Italic" panose="020B0504030101020102" pitchFamily="34" charset="0"/>
              </a:rPr>
              <a:t>gold open access articles published worldwide.</a:t>
            </a:r>
          </a:p>
          <a:p>
            <a:pPr defTabSz="685783">
              <a:lnSpc>
                <a:spcPts val="2200"/>
              </a:lnSpc>
              <a:tabLst>
                <a:tab pos="266693" algn="l"/>
              </a:tabLst>
            </a:pPr>
            <a:endParaRPr lang="en-US" sz="1300" dirty="0">
              <a:solidFill>
                <a:srgbClr val="53565A"/>
              </a:solidFill>
              <a:latin typeface="Arial" panose="020B0604020202020204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1046431" y="4717879"/>
            <a:ext cx="3086100" cy="135000"/>
          </a:xfrm>
        </p:spPr>
        <p:txBody>
          <a:bodyPr/>
          <a:lstStyle/>
          <a:p>
            <a:pPr defTabSz="914378"/>
            <a:fld id="{E703C47A-2488-416B-89DF-02DC664DA84B}" type="datetime1">
              <a:rPr lang="nl-NL">
                <a:latin typeface="Arial" panose="020B0604020202020204"/>
              </a:rPr>
              <a:pPr defTabSz="914378"/>
              <a:t>28-10-2019</a:t>
            </a:fld>
            <a:endParaRPr lang="de-DE" dirty="0">
              <a:latin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112" y="2309627"/>
            <a:ext cx="3611215" cy="1043427"/>
          </a:xfrm>
          <a:prstGeom prst="rect">
            <a:avLst/>
          </a:prstGeom>
          <a:ln>
            <a:solidFill>
              <a:srgbClr val="FF6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-255979" defTabSz="914378">
              <a:lnSpc>
                <a:spcPct val="150000"/>
              </a:lnSpc>
              <a:buClr>
                <a:srgbClr val="1F497D"/>
              </a:buClr>
            </a:pPr>
            <a:r>
              <a:rPr lang="en-US" sz="1100" b="1" dirty="0">
                <a:solidFill>
                  <a:srgbClr val="53565A"/>
                </a:solidFill>
                <a:latin typeface="Arial" panose="020B0604020202020204"/>
                <a:ea typeface="Kozuka Gothic Pr6N L" panose="020B0200000000000000" pitchFamily="34" charset="-128"/>
                <a:cs typeface="Nexus Sans Offc Pro" panose="020B0504030101020102" pitchFamily="34" charset="0"/>
              </a:rPr>
              <a:t>Open access content</a:t>
            </a:r>
            <a:endParaRPr lang="en-US" sz="1100" dirty="0">
              <a:solidFill>
                <a:srgbClr val="53565A"/>
              </a:solidFill>
              <a:latin typeface="Arial" panose="020B0604020202020204"/>
              <a:ea typeface="Kozuka Gothic Pr6N L" panose="020B0200000000000000" pitchFamily="34" charset="-128"/>
              <a:cs typeface="Nexus Sans Offc Pro" panose="020B0504030101020102" pitchFamily="34" charset="0"/>
            </a:endParaRPr>
          </a:p>
          <a:p>
            <a:pPr marL="135728" indent="-135728" defTabSz="914378">
              <a:lnSpc>
                <a:spcPct val="15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53565A"/>
                </a:solidFill>
                <a:ea typeface="Kozuka Gothic Pr6N L" panose="020B0200000000000000" pitchFamily="34" charset="-128"/>
                <a:cs typeface="Nexus Sans Offc Pro" panose="020B0504030101020102" pitchFamily="34" charset="0"/>
              </a:rPr>
              <a:t>Gold open access articles published in full gold open access journals and hybrid journals</a:t>
            </a:r>
            <a:r>
              <a:rPr lang="en-US" sz="1050" dirty="0">
                <a:solidFill>
                  <a:srgbClr val="53565A"/>
                </a:solidFill>
                <a:latin typeface="Arial" panose="020B0604020202020204"/>
                <a:ea typeface="Kozuka Gothic Pr6N L" panose="020B0200000000000000" pitchFamily="34" charset="-128"/>
                <a:cs typeface="Nexus Sans Offc Pro" panose="020B0504030101020102" pitchFamily="34" charset="0"/>
              </a:rPr>
              <a:t> made up </a:t>
            </a:r>
            <a:r>
              <a:rPr lang="en-US" sz="1050" dirty="0">
                <a:solidFill>
                  <a:srgbClr val="FF6C00"/>
                </a:solidFill>
                <a:latin typeface="Arial" panose="020B0604020202020204"/>
                <a:ea typeface="Kozuka Gothic Pr6N L" panose="020B0200000000000000" pitchFamily="34" charset="-128"/>
                <a:cs typeface="Nexus Sans Offc Pro" panose="020B0504030101020102" pitchFamily="34" charset="0"/>
              </a:rPr>
              <a:t>20%</a:t>
            </a:r>
            <a:r>
              <a:rPr lang="en-US" sz="1050" dirty="0">
                <a:solidFill>
                  <a:srgbClr val="53565A"/>
                </a:solidFill>
                <a:latin typeface="Arial" panose="020B0604020202020204"/>
                <a:ea typeface="Kozuka Gothic Pr6N L" panose="020B0200000000000000" pitchFamily="34" charset="-128"/>
                <a:cs typeface="Nexus Sans Offc Pro" panose="020B0504030101020102" pitchFamily="34" charset="0"/>
              </a:rPr>
              <a:t> of the total articles in 2018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112" y="1653522"/>
            <a:ext cx="3611214" cy="558679"/>
          </a:xfrm>
          <a:prstGeom prst="rect">
            <a:avLst/>
          </a:prstGeom>
          <a:solidFill>
            <a:schemeClr val="bg1"/>
          </a:solidFill>
          <a:ln>
            <a:solidFill>
              <a:srgbClr val="FF6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defTabSz="914378">
              <a:lnSpc>
                <a:spcPct val="150000"/>
              </a:lnSpc>
              <a:buClr>
                <a:srgbClr val="1F497D"/>
              </a:buClr>
            </a:pPr>
            <a:r>
              <a:rPr lang="en-US" sz="1100" b="1" dirty="0">
                <a:solidFill>
                  <a:srgbClr val="53565A"/>
                </a:solidFill>
                <a:latin typeface="Arial" panose="020B0604020202020204"/>
                <a:ea typeface="Kozuka Gothic Pr6N L" panose="020B0200000000000000" pitchFamily="34" charset="-128"/>
                <a:cs typeface="Nexus Sans Offc Pro" panose="020B0504030101020102" pitchFamily="34" charset="0"/>
              </a:rPr>
              <a:t>Subscription content</a:t>
            </a:r>
            <a:endParaRPr lang="en-US" sz="1100" dirty="0">
              <a:solidFill>
                <a:srgbClr val="53565A"/>
              </a:solidFill>
              <a:latin typeface="Arial" panose="020B0604020202020204"/>
              <a:ea typeface="Kozuka Gothic Pr6N L" panose="020B0200000000000000" pitchFamily="34" charset="-128"/>
              <a:cs typeface="Nexus Sans Offc Pro" panose="020B0504030101020102" pitchFamily="34" charset="0"/>
            </a:endParaRPr>
          </a:p>
          <a:p>
            <a:pPr marL="127394" lvl="1" indent="-127394" defTabSz="914378">
              <a:lnSpc>
                <a:spcPct val="15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6C00"/>
                </a:solidFill>
                <a:latin typeface="Arial" panose="020B0604020202020204"/>
                <a:ea typeface="Kozuka Gothic Pr6N L" panose="020B0200000000000000" pitchFamily="34" charset="-128"/>
                <a:cs typeface="Nexus Sans Offc Pro" panose="020B0504030101020102" pitchFamily="34" charset="0"/>
              </a:rPr>
              <a:t>80%</a:t>
            </a:r>
            <a:r>
              <a:rPr lang="en-US" sz="1050" dirty="0">
                <a:solidFill>
                  <a:srgbClr val="53565A"/>
                </a:solidFill>
                <a:latin typeface="Arial" panose="020B0604020202020204"/>
                <a:ea typeface="Kozuka Gothic Pr6N L" panose="020B0200000000000000" pitchFamily="34" charset="-128"/>
                <a:cs typeface="Nexus Sans Offc Pro" panose="020B0504030101020102" pitchFamily="34" charset="0"/>
              </a:rPr>
              <a:t> share of total articles in 2018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112" y="3356145"/>
            <a:ext cx="3611215" cy="1043427"/>
          </a:xfrm>
          <a:prstGeom prst="rect">
            <a:avLst/>
          </a:prstGeom>
          <a:ln>
            <a:solidFill>
              <a:srgbClr val="FF6C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378">
              <a:lnSpc>
                <a:spcPct val="150000"/>
              </a:lnSpc>
              <a:buClr>
                <a:srgbClr val="1F497D"/>
              </a:buClr>
            </a:pPr>
            <a:r>
              <a:rPr lang="en-US" sz="1100" b="1" dirty="0">
                <a:solidFill>
                  <a:srgbClr val="53565A"/>
                </a:solidFill>
                <a:latin typeface="Arial" panose="020B0604020202020204"/>
                <a:ea typeface="Kozuka Gothic Pr6N L" panose="020B0200000000000000" pitchFamily="34" charset="-128"/>
                <a:cs typeface="Nexus Sans Offc Pro" panose="020B0504030101020102" pitchFamily="34" charset="0"/>
              </a:rPr>
              <a:t>Elsevier perspective</a:t>
            </a:r>
            <a:endParaRPr lang="en-US" sz="1100" dirty="0">
              <a:solidFill>
                <a:srgbClr val="53565A"/>
              </a:solidFill>
              <a:latin typeface="Arial" panose="020B0604020202020204"/>
              <a:ea typeface="Kozuka Gothic Pr6N L" panose="020B0200000000000000" pitchFamily="34" charset="-128"/>
              <a:cs typeface="Nexus Sans Offc Pro" panose="020B0504030101020102" pitchFamily="34" charset="0"/>
            </a:endParaRPr>
          </a:p>
          <a:p>
            <a:pPr marL="128585" indent="-128585" defTabSz="914378">
              <a:lnSpc>
                <a:spcPct val="15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53565A"/>
                </a:solidFill>
                <a:latin typeface="Arial" panose="020B0604020202020204"/>
                <a:ea typeface="Kozuka Gothic Pr6N L" panose="020B0200000000000000" pitchFamily="34" charset="-128"/>
                <a:cs typeface="Nexus Sans Offc Pro" panose="020B0504030101020102" pitchFamily="34" charset="0"/>
              </a:rPr>
              <a:t>In 2018, Elsevier published around </a:t>
            </a:r>
            <a:r>
              <a:rPr lang="en-US" sz="1050" dirty="0">
                <a:solidFill>
                  <a:srgbClr val="FF6C00"/>
                </a:solidFill>
                <a:latin typeface="Arial" panose="020B0604020202020204"/>
                <a:ea typeface="Kozuka Gothic Pr6N L" panose="020B0200000000000000" pitchFamily="34" charset="-128"/>
                <a:cs typeface="Nexus Sans Offc Pro" panose="020B0504030101020102" pitchFamily="34" charset="0"/>
              </a:rPr>
              <a:t>470,000 </a:t>
            </a:r>
            <a:r>
              <a:rPr lang="en-US" sz="1050" dirty="0">
                <a:solidFill>
                  <a:srgbClr val="53565A"/>
                </a:solidFill>
                <a:latin typeface="Arial" panose="020B0604020202020204"/>
                <a:ea typeface="Kozuka Gothic Pr6N L" panose="020B0200000000000000" pitchFamily="34" charset="-128"/>
                <a:cs typeface="Nexus Sans Offc Pro" panose="020B0504030101020102" pitchFamily="34" charset="0"/>
              </a:rPr>
              <a:t>articles</a:t>
            </a:r>
          </a:p>
          <a:p>
            <a:pPr marL="128585" lvl="1" indent="-128585" defTabSz="914378">
              <a:lnSpc>
                <a:spcPct val="150000"/>
              </a:lnSpc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53565A"/>
                </a:solidFill>
                <a:latin typeface="Arial" panose="020B0604020202020204"/>
                <a:ea typeface="Kozuka Gothic Pr6N L" panose="020B0200000000000000" pitchFamily="34" charset="-128"/>
                <a:cs typeface="Nexus Sans Offc Pro" panose="020B0504030101020102" pitchFamily="34" charset="0"/>
              </a:rPr>
              <a:t>This includes over </a:t>
            </a:r>
            <a:r>
              <a:rPr lang="en-US" sz="1050" dirty="0">
                <a:solidFill>
                  <a:srgbClr val="FF6C00"/>
                </a:solidFill>
                <a:latin typeface="Arial" panose="020B0604020202020204"/>
                <a:ea typeface="Kozuka Gothic Pr6N L" panose="020B0200000000000000" pitchFamily="34" charset="-128"/>
                <a:cs typeface="Nexus Sans Offc Pro" panose="020B0504030101020102" pitchFamily="34" charset="0"/>
              </a:rPr>
              <a:t>34,000</a:t>
            </a:r>
            <a:r>
              <a:rPr lang="en-US" sz="1050" dirty="0">
                <a:solidFill>
                  <a:srgbClr val="53565A"/>
                </a:solidFill>
                <a:latin typeface="Arial" panose="020B0604020202020204"/>
                <a:ea typeface="Kozuka Gothic Pr6N L" panose="020B0200000000000000" pitchFamily="34" charset="-128"/>
                <a:cs typeface="Nexus Sans Offc Pro" panose="020B0504030101020102" pitchFamily="34" charset="0"/>
              </a:rPr>
              <a:t> gold open access articles, a 26% increase on 2017</a:t>
            </a:r>
            <a:endParaRPr lang="en-GB" sz="600" dirty="0">
              <a:solidFill>
                <a:srgbClr val="53565A"/>
              </a:solidFill>
              <a:latin typeface="Arial" panose="020B0604020202020204"/>
              <a:ea typeface="Kozuka Gothic Pr6N L" panose="020B0200000000000000" pitchFamily="34" charset="-128"/>
              <a:cs typeface="Nexus Sans Offc Pro" panose="020B0504030101020102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F6D4ED-9D76-4389-A4FF-B894DE374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566" y="1032236"/>
            <a:ext cx="2857560" cy="328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034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lsevier">
  <a:themeElements>
    <a:clrScheme name="Elsevier">
      <a:dk1>
        <a:srgbClr val="53565A"/>
      </a:dk1>
      <a:lt1>
        <a:sysClr val="window" lastClr="FFFFFF"/>
      </a:lt1>
      <a:dk2>
        <a:srgbClr val="53565A"/>
      </a:dk2>
      <a:lt2>
        <a:srgbClr val="E7E6E6"/>
      </a:lt2>
      <a:accent1>
        <a:srgbClr val="FDD300"/>
      </a:accent1>
      <a:accent2>
        <a:srgbClr val="FF6C00"/>
      </a:accent2>
      <a:accent3>
        <a:srgbClr val="F73E29"/>
      </a:accent3>
      <a:accent4>
        <a:srgbClr val="661CCA"/>
      </a:accent4>
      <a:accent5>
        <a:srgbClr val="3679E0"/>
      </a:accent5>
      <a:accent6>
        <a:srgbClr val="8ED7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grey">
      <a:srgbClr val="53565A"/>
    </a:custClr>
    <a:custClr name="Orange">
      <a:srgbClr val="FF6C00"/>
    </a:custClr>
    <a:custClr name="Grey footer">
      <a:srgbClr val="A7A8AA"/>
    </a:custClr>
    <a:custClr name="Purple dark">
      <a:srgbClr val="661CCA"/>
    </a:custClr>
    <a:custClr name="Purple light">
      <a:srgbClr val="BB84FF"/>
    </a:custClr>
    <a:custClr name="Blue dark">
      <a:srgbClr val="3679E0"/>
    </a:custClr>
    <a:custClr name="Blue light">
      <a:srgbClr val="ACD2FF"/>
    </a:custClr>
    <a:custClr name="Green dark">
      <a:srgbClr val="8ED700"/>
    </a:custClr>
    <a:custClr name="Green light">
      <a:srgbClr val="C0F25D"/>
    </a:custClr>
    <a:custClr name="Yellow dark">
      <a:srgbClr val="FDD300"/>
    </a:custClr>
    <a:custClr name="Yellow light">
      <a:srgbClr val="FFEC84"/>
    </a:custClr>
    <a:custClr name="Red dark">
      <a:srgbClr val="F73E29"/>
    </a:custClr>
    <a:custClr name="Red light">
      <a:srgbClr val="FEB7B7"/>
    </a:custClr>
  </a:custClrLst>
  <a:extLst>
    <a:ext uri="{05A4C25C-085E-4340-85A3-A5531E510DB2}">
      <thm15:themeFamily xmlns:thm15="http://schemas.microsoft.com/office/thememl/2012/main" name="ELS_ppt-presentation_Arial 16_9 new.potx" id="{D40443C0-16AF-4A5D-8290-255DEE5F8301}" vid="{38A45B1D-F117-4F8B-9F78-F1219F5478A5}"/>
    </a:ext>
  </a:extLst>
</a:theme>
</file>

<file path=ppt/theme/theme2.xml><?xml version="1.0" encoding="utf-8"?>
<a:theme xmlns:a="http://schemas.openxmlformats.org/drawingml/2006/main" name="1_Elsevier">
  <a:themeElements>
    <a:clrScheme name="Elsevier">
      <a:dk1>
        <a:srgbClr val="53565A"/>
      </a:dk1>
      <a:lt1>
        <a:sysClr val="window" lastClr="FFFFFF"/>
      </a:lt1>
      <a:dk2>
        <a:srgbClr val="53565A"/>
      </a:dk2>
      <a:lt2>
        <a:srgbClr val="E7E6E6"/>
      </a:lt2>
      <a:accent1>
        <a:srgbClr val="FDD300"/>
      </a:accent1>
      <a:accent2>
        <a:srgbClr val="FF6C00"/>
      </a:accent2>
      <a:accent3>
        <a:srgbClr val="F73E29"/>
      </a:accent3>
      <a:accent4>
        <a:srgbClr val="661CCA"/>
      </a:accent4>
      <a:accent5>
        <a:srgbClr val="3679E0"/>
      </a:accent5>
      <a:accent6>
        <a:srgbClr val="8ED7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grey">
      <a:srgbClr val="53565A"/>
    </a:custClr>
    <a:custClr name="Orange">
      <a:srgbClr val="FF6C00"/>
    </a:custClr>
    <a:custClr name="Grey footer">
      <a:srgbClr val="A7A8AA"/>
    </a:custClr>
    <a:custClr name="Purple dark">
      <a:srgbClr val="661CCA"/>
    </a:custClr>
    <a:custClr name="Purple light">
      <a:srgbClr val="BB84FF"/>
    </a:custClr>
    <a:custClr name="Blue dark">
      <a:srgbClr val="3679E0"/>
    </a:custClr>
    <a:custClr name="Blue light">
      <a:srgbClr val="ACD2FF"/>
    </a:custClr>
    <a:custClr name="Green dark">
      <a:srgbClr val="8ED700"/>
    </a:custClr>
    <a:custClr name="Green light">
      <a:srgbClr val="C0F25D"/>
    </a:custClr>
    <a:custClr name="Yellow dark">
      <a:srgbClr val="FDD300"/>
    </a:custClr>
    <a:custClr name="Yellow light">
      <a:srgbClr val="FFEC84"/>
    </a:custClr>
    <a:custClr name="Red dark">
      <a:srgbClr val="F73E29"/>
    </a:custClr>
    <a:custClr name="Red light">
      <a:srgbClr val="FEB7B7"/>
    </a:custClr>
  </a:custClrLst>
  <a:extLst>
    <a:ext uri="{05A4C25C-085E-4340-85A3-A5531E510DB2}">
      <thm15:themeFamily xmlns:thm15="http://schemas.microsoft.com/office/thememl/2012/main" name="ELS_ppt-presentation_Arial 16_9 new.potx" id="{D40443C0-16AF-4A5D-8290-255DEE5F8301}" vid="{38A45B1D-F117-4F8B-9F78-F1219F5478A5}"/>
    </a:ext>
  </a:extLst>
</a:theme>
</file>

<file path=ppt/theme/theme3.xml><?xml version="1.0" encoding="utf-8"?>
<a:theme xmlns:a="http://schemas.openxmlformats.org/drawingml/2006/main" name="2_Elsevier">
  <a:themeElements>
    <a:clrScheme name="Elsevier">
      <a:dk1>
        <a:srgbClr val="53565A"/>
      </a:dk1>
      <a:lt1>
        <a:sysClr val="window" lastClr="FFFFFF"/>
      </a:lt1>
      <a:dk2>
        <a:srgbClr val="53565A"/>
      </a:dk2>
      <a:lt2>
        <a:srgbClr val="E7E6E6"/>
      </a:lt2>
      <a:accent1>
        <a:srgbClr val="FDD300"/>
      </a:accent1>
      <a:accent2>
        <a:srgbClr val="FF6C00"/>
      </a:accent2>
      <a:accent3>
        <a:srgbClr val="F73E29"/>
      </a:accent3>
      <a:accent4>
        <a:srgbClr val="661CCA"/>
      </a:accent4>
      <a:accent5>
        <a:srgbClr val="3679E0"/>
      </a:accent5>
      <a:accent6>
        <a:srgbClr val="8ED7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grey">
      <a:srgbClr val="53565A"/>
    </a:custClr>
    <a:custClr name="Orange">
      <a:srgbClr val="FF6C00"/>
    </a:custClr>
    <a:custClr name="Grey footer">
      <a:srgbClr val="A7A8AA"/>
    </a:custClr>
    <a:custClr name="Purple dark">
      <a:srgbClr val="661CCA"/>
    </a:custClr>
    <a:custClr name="Purple light">
      <a:srgbClr val="BB84FF"/>
    </a:custClr>
    <a:custClr name="Blue dark">
      <a:srgbClr val="3679E0"/>
    </a:custClr>
    <a:custClr name="Blue light">
      <a:srgbClr val="ACD2FF"/>
    </a:custClr>
    <a:custClr name="Green dark">
      <a:srgbClr val="8ED700"/>
    </a:custClr>
    <a:custClr name="Green light">
      <a:srgbClr val="C0F25D"/>
    </a:custClr>
    <a:custClr name="Yellow dark">
      <a:srgbClr val="FDD300"/>
    </a:custClr>
    <a:custClr name="Yellow light">
      <a:srgbClr val="FFEC84"/>
    </a:custClr>
    <a:custClr name="Red dark">
      <a:srgbClr val="F73E29"/>
    </a:custClr>
    <a:custClr name="Red light">
      <a:srgbClr val="FEB7B7"/>
    </a:custClr>
  </a:custClrLst>
  <a:extLst>
    <a:ext uri="{05A4C25C-085E-4340-85A3-A5531E510DB2}">
      <thm15:themeFamily xmlns:thm15="http://schemas.microsoft.com/office/thememl/2012/main" name="ELS_ppt-presentation_Arial 16_9 new.potx" id="{D40443C0-16AF-4A5D-8290-255DEE5F8301}" vid="{38A45B1D-F117-4F8B-9F78-F1219F5478A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608E3D75DC374990081775CD7A3F3D" ma:contentTypeVersion="13" ma:contentTypeDescription="Create a new document." ma:contentTypeScope="" ma:versionID="c35838ad44b411742188b8fa706e0892">
  <xsd:schema xmlns:xsd="http://www.w3.org/2001/XMLSchema" xmlns:xs="http://www.w3.org/2001/XMLSchema" xmlns:p="http://schemas.microsoft.com/office/2006/metadata/properties" xmlns:ns3="6254d118-c971-4216-abe1-d1da33ce5fc8" xmlns:ns4="55dc64b2-9c57-48aa-b1ec-76e88be1ad3a" targetNamespace="http://schemas.microsoft.com/office/2006/metadata/properties" ma:root="true" ma:fieldsID="f4be334bbb55f08641c40564030b379a" ns3:_="" ns4:_="">
    <xsd:import namespace="6254d118-c971-4216-abe1-d1da33ce5fc8"/>
    <xsd:import namespace="55dc64b2-9c57-48aa-b1ec-76e88be1ad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4d118-c971-4216-abe1-d1da33ce5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c64b2-9c57-48aa-b1ec-76e88be1ad3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DC7E9E-211C-4D17-8949-D246D35C98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889AB6-F187-4C8D-87E7-DCFB4F417C01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5dc64b2-9c57-48aa-b1ec-76e88be1ad3a"/>
    <ds:schemaRef ds:uri="http://purl.org/dc/elements/1.1/"/>
    <ds:schemaRef ds:uri="http://schemas.microsoft.com/office/2006/metadata/properties"/>
    <ds:schemaRef ds:uri="6254d118-c971-4216-abe1-d1da33ce5fc8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7586109-57A4-4582-A185-9BC28936D0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54d118-c971-4216-abe1-d1da33ce5fc8"/>
    <ds:schemaRef ds:uri="55dc64b2-9c57-48aa-b1ec-76e88be1ad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ELS_ppt-presentation_Arial 16_9 new colorscheme</Template>
  <TotalTime>2941</TotalTime>
  <Words>1955</Words>
  <Application>Microsoft Office PowerPoint</Application>
  <PresentationFormat>On-screen Show (16:9)</PresentationFormat>
  <Paragraphs>255</Paragraphs>
  <Slides>26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Kozuka Gothic Pr6N L</vt:lpstr>
      <vt:lpstr>Wingdings</vt:lpstr>
      <vt:lpstr>Elsevier</vt:lpstr>
      <vt:lpstr>1_Elsevier</vt:lpstr>
      <vt:lpstr>2_Elsevier</vt:lpstr>
      <vt:lpstr>think-cell Slide</vt:lpstr>
      <vt:lpstr>Open Access and Open Science: making it happen </vt:lpstr>
      <vt:lpstr>We don’t have all the answers, nor a fixed solution</vt:lpstr>
      <vt:lpstr>How do we understand open science?</vt:lpstr>
      <vt:lpstr>Global approaches to open science</vt:lpstr>
      <vt:lpstr>Drivers behind open science</vt:lpstr>
      <vt:lpstr>The Open Science Monitor</vt:lpstr>
      <vt:lpstr>More inclusive</vt:lpstr>
      <vt:lpstr>Snapshot of EU funding body policies</vt:lpstr>
      <vt:lpstr>Total article growth by journal business model</vt:lpstr>
      <vt:lpstr>Elsevier and open access</vt:lpstr>
      <vt:lpstr>Elsevier and open access</vt:lpstr>
      <vt:lpstr>Elsevier and open access</vt:lpstr>
      <vt:lpstr>Share Links</vt:lpstr>
      <vt:lpstr>PowerPoint Presentation</vt:lpstr>
      <vt:lpstr>Fueling IRs: free API program </vt:lpstr>
      <vt:lpstr>More collaborative</vt:lpstr>
      <vt:lpstr>PowerPoint Presentation</vt:lpstr>
      <vt:lpstr>Storing research data &amp; facilitating cooperation </vt:lpstr>
      <vt:lpstr>Publishing data articles</vt:lpstr>
      <vt:lpstr>Linking to external data repositories</vt:lpstr>
      <vt:lpstr>More transparent</vt:lpstr>
      <vt:lpstr>Open peer review reports</vt:lpstr>
      <vt:lpstr>Comprehensive Journal Data Guidelines</vt:lpstr>
      <vt:lpstr>Implemented data citations </vt:lpstr>
      <vt:lpstr>Enhanced Reporting</vt:lpstr>
      <vt:lpstr>Ačiū už dėmesį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type title second line and third line </dc:title>
  <dc:creator>Systeem Beheer</dc:creator>
  <cp:lastModifiedBy>Gaca-Zając, Katarzyna (ELS-WRO)</cp:lastModifiedBy>
  <cp:revision>131</cp:revision>
  <dcterms:created xsi:type="dcterms:W3CDTF">2018-05-15T08:42:12Z</dcterms:created>
  <dcterms:modified xsi:type="dcterms:W3CDTF">2019-10-29T09:22:17Z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0x010100C1608E3D75DC374990081775CD7A3F3D</vt:lpwstr>
  </property>
</Properties>
</file>